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0"/>
  </p:notesMasterIdLst>
  <p:sldIdLst>
    <p:sldId id="28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4" d="100"/>
          <a:sy n="164" d="100"/>
        </p:scale>
        <p:origin x="-1518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399793-F94C-4148-8692-1DA4B81A841E}" type="datetimeFigureOut">
              <a:rPr lang="vi-VN" smtClean="0"/>
              <a:t>25/10/2017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86A50-3324-45C8-831B-8BB5B846612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0164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724"/>
              </a:lnSpc>
            </a:pPr>
            <a:r>
              <a:rPr lang="vi-VN" spc="-2" smtClean="0"/>
              <a:t>HTML5/ Định dạng </a:t>
            </a:r>
            <a:r>
              <a:rPr lang="vi-VN" spc="-4" smtClean="0"/>
              <a:t>văn</a:t>
            </a:r>
            <a:r>
              <a:rPr lang="vi-VN" spc="-42" smtClean="0"/>
              <a:t> </a:t>
            </a:r>
            <a:r>
              <a:rPr lang="vi-VN" spc="-2" smtClean="0"/>
              <a:t>bản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724"/>
              </a:lnSpc>
            </a:pPr>
            <a:r>
              <a:rPr lang="vi-VN" spc="-2" smtClean="0"/>
              <a:t>HTML5/ Định dạng </a:t>
            </a:r>
            <a:r>
              <a:rPr lang="vi-VN" spc="-4" smtClean="0"/>
              <a:t>văn</a:t>
            </a:r>
            <a:r>
              <a:rPr lang="vi-VN" spc="-42" smtClean="0"/>
              <a:t> </a:t>
            </a:r>
            <a:r>
              <a:rPr lang="vi-VN" spc="-2" smtClean="0"/>
              <a:t>bản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03:</a:t>
            </a:r>
            <a:endParaRPr lang="en-US"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ĐỊNH DẠNG VĂN BẢN</a:t>
            </a: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676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91724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58243"/>
            <a:ext cx="12594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</a:t>
            </a:r>
            <a:r>
              <a:rPr lang="vi-VN" spc="-4" dirty="0"/>
              <a:t>DẠNG</a:t>
            </a:r>
            <a:r>
              <a:rPr lang="vi-VN" spc="-26" dirty="0"/>
              <a:t> </a:t>
            </a:r>
            <a:r>
              <a:rPr lang="vi-VN" spc="-2" dirty="0"/>
              <a:t>4-5</a:t>
            </a:r>
            <a:endParaRPr lang="vi-VN" spc="-2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714503"/>
            <a:ext cx="3630745" cy="314289"/>
          </a:xfrm>
          <a:custGeom>
            <a:avLst/>
            <a:gdLst/>
            <a:ahLst/>
            <a:cxnLst/>
            <a:rect l="l" t="t" r="r" b="b"/>
            <a:pathLst>
              <a:path w="8382000" h="704214">
                <a:moveTo>
                  <a:pt x="8264652" y="0"/>
                </a:moveTo>
                <a:lnTo>
                  <a:pt x="117347" y="0"/>
                </a:lnTo>
                <a:lnTo>
                  <a:pt x="71671" y="9227"/>
                </a:lnTo>
                <a:lnTo>
                  <a:pt x="34370" y="34385"/>
                </a:lnTo>
                <a:lnTo>
                  <a:pt x="9221" y="71687"/>
                </a:lnTo>
                <a:lnTo>
                  <a:pt x="0" y="117348"/>
                </a:lnTo>
                <a:lnTo>
                  <a:pt x="0" y="586739"/>
                </a:lnTo>
                <a:lnTo>
                  <a:pt x="9221" y="632400"/>
                </a:lnTo>
                <a:lnTo>
                  <a:pt x="34370" y="669702"/>
                </a:lnTo>
                <a:lnTo>
                  <a:pt x="71671" y="694860"/>
                </a:lnTo>
                <a:lnTo>
                  <a:pt x="117347" y="704088"/>
                </a:lnTo>
                <a:lnTo>
                  <a:pt x="8264652" y="704088"/>
                </a:lnTo>
                <a:lnTo>
                  <a:pt x="8310312" y="694860"/>
                </a:lnTo>
                <a:lnTo>
                  <a:pt x="8347614" y="669702"/>
                </a:lnTo>
                <a:lnTo>
                  <a:pt x="8372772" y="632400"/>
                </a:lnTo>
                <a:lnTo>
                  <a:pt x="8382000" y="586739"/>
                </a:lnTo>
                <a:lnTo>
                  <a:pt x="8382000" y="117348"/>
                </a:lnTo>
                <a:lnTo>
                  <a:pt x="8372772" y="71687"/>
                </a:lnTo>
                <a:lnTo>
                  <a:pt x="8347614" y="34385"/>
                </a:lnTo>
                <a:lnTo>
                  <a:pt x="8310312" y="9227"/>
                </a:lnTo>
                <a:lnTo>
                  <a:pt x="826465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714503"/>
            <a:ext cx="3630745" cy="314289"/>
          </a:xfrm>
          <a:custGeom>
            <a:avLst/>
            <a:gdLst/>
            <a:ahLst/>
            <a:cxnLst/>
            <a:rect l="l" t="t" r="r" b="b"/>
            <a:pathLst>
              <a:path w="8382000" h="704214">
                <a:moveTo>
                  <a:pt x="0" y="117348"/>
                </a:moveTo>
                <a:lnTo>
                  <a:pt x="9221" y="71687"/>
                </a:lnTo>
                <a:lnTo>
                  <a:pt x="34370" y="34385"/>
                </a:lnTo>
                <a:lnTo>
                  <a:pt x="71671" y="9227"/>
                </a:lnTo>
                <a:lnTo>
                  <a:pt x="117347" y="0"/>
                </a:lnTo>
                <a:lnTo>
                  <a:pt x="8264652" y="0"/>
                </a:lnTo>
                <a:lnTo>
                  <a:pt x="8310312" y="9227"/>
                </a:lnTo>
                <a:lnTo>
                  <a:pt x="8347614" y="34385"/>
                </a:lnTo>
                <a:lnTo>
                  <a:pt x="8372772" y="71687"/>
                </a:lnTo>
                <a:lnTo>
                  <a:pt x="8382000" y="117348"/>
                </a:lnTo>
                <a:lnTo>
                  <a:pt x="8382000" y="586739"/>
                </a:lnTo>
                <a:lnTo>
                  <a:pt x="8372772" y="632400"/>
                </a:lnTo>
                <a:lnTo>
                  <a:pt x="8347614" y="669702"/>
                </a:lnTo>
                <a:lnTo>
                  <a:pt x="8310312" y="694860"/>
                </a:lnTo>
                <a:lnTo>
                  <a:pt x="8264652" y="704088"/>
                </a:lnTo>
                <a:lnTo>
                  <a:pt x="117347" y="704088"/>
                </a:lnTo>
                <a:lnTo>
                  <a:pt x="71671" y="694860"/>
                </a:lnTo>
                <a:lnTo>
                  <a:pt x="34370" y="669702"/>
                </a:lnTo>
                <a:lnTo>
                  <a:pt x="9221" y="632400"/>
                </a:lnTo>
                <a:lnTo>
                  <a:pt x="0" y="586739"/>
                </a:lnTo>
                <a:lnTo>
                  <a:pt x="0" y="1173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1168848"/>
            <a:ext cx="3630745" cy="208864"/>
          </a:xfrm>
          <a:custGeom>
            <a:avLst/>
            <a:gdLst/>
            <a:ahLst/>
            <a:cxnLst/>
            <a:rect l="l" t="t" r="r" b="b"/>
            <a:pathLst>
              <a:path w="8382000" h="467994">
                <a:moveTo>
                  <a:pt x="8304021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7"/>
                </a:lnTo>
                <a:lnTo>
                  <a:pt x="0" y="389889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7"/>
                </a:lnTo>
                <a:lnTo>
                  <a:pt x="8304021" y="467867"/>
                </a:lnTo>
                <a:lnTo>
                  <a:pt x="8334369" y="461738"/>
                </a:lnTo>
                <a:lnTo>
                  <a:pt x="8359155" y="445023"/>
                </a:lnTo>
                <a:lnTo>
                  <a:pt x="8375870" y="420237"/>
                </a:lnTo>
                <a:lnTo>
                  <a:pt x="8382000" y="389889"/>
                </a:lnTo>
                <a:lnTo>
                  <a:pt x="8382000" y="77977"/>
                </a:lnTo>
                <a:lnTo>
                  <a:pt x="8375870" y="47630"/>
                </a:lnTo>
                <a:lnTo>
                  <a:pt x="8359155" y="22844"/>
                </a:lnTo>
                <a:lnTo>
                  <a:pt x="8334369" y="6129"/>
                </a:lnTo>
                <a:lnTo>
                  <a:pt x="830402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1168848"/>
            <a:ext cx="3630745" cy="208864"/>
          </a:xfrm>
          <a:custGeom>
            <a:avLst/>
            <a:gdLst/>
            <a:ahLst/>
            <a:cxnLst/>
            <a:rect l="l" t="t" r="r" b="b"/>
            <a:pathLst>
              <a:path w="8382000" h="467994">
                <a:moveTo>
                  <a:pt x="0" y="77977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8304021" y="0"/>
                </a:lnTo>
                <a:lnTo>
                  <a:pt x="8334369" y="6129"/>
                </a:lnTo>
                <a:lnTo>
                  <a:pt x="8359155" y="22844"/>
                </a:lnTo>
                <a:lnTo>
                  <a:pt x="8375870" y="47630"/>
                </a:lnTo>
                <a:lnTo>
                  <a:pt x="8382000" y="77977"/>
                </a:lnTo>
                <a:lnTo>
                  <a:pt x="8382000" y="389889"/>
                </a:lnTo>
                <a:lnTo>
                  <a:pt x="8375870" y="420237"/>
                </a:lnTo>
                <a:lnTo>
                  <a:pt x="8359155" y="445023"/>
                </a:lnTo>
                <a:lnTo>
                  <a:pt x="8334369" y="461738"/>
                </a:lnTo>
                <a:lnTo>
                  <a:pt x="8304021" y="467867"/>
                </a:lnTo>
                <a:lnTo>
                  <a:pt x="77978" y="467867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89"/>
                </a:lnTo>
                <a:lnTo>
                  <a:pt x="0" y="7797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500084"/>
            <a:ext cx="3630745" cy="331292"/>
          </a:xfrm>
          <a:custGeom>
            <a:avLst/>
            <a:gdLst/>
            <a:ahLst/>
            <a:cxnLst/>
            <a:rect l="l" t="t" r="r" b="b"/>
            <a:pathLst>
              <a:path w="8382000" h="742314">
                <a:moveTo>
                  <a:pt x="8258302" y="0"/>
                </a:moveTo>
                <a:lnTo>
                  <a:pt x="123697" y="0"/>
                </a:lnTo>
                <a:lnTo>
                  <a:pt x="75550" y="9719"/>
                </a:lnTo>
                <a:lnTo>
                  <a:pt x="36231" y="36226"/>
                </a:lnTo>
                <a:lnTo>
                  <a:pt x="9721" y="75545"/>
                </a:lnTo>
                <a:lnTo>
                  <a:pt x="0" y="123697"/>
                </a:lnTo>
                <a:lnTo>
                  <a:pt x="0" y="618489"/>
                </a:lnTo>
                <a:lnTo>
                  <a:pt x="9721" y="666642"/>
                </a:lnTo>
                <a:lnTo>
                  <a:pt x="36231" y="705961"/>
                </a:lnTo>
                <a:lnTo>
                  <a:pt x="75550" y="732468"/>
                </a:lnTo>
                <a:lnTo>
                  <a:pt x="123697" y="742187"/>
                </a:lnTo>
                <a:lnTo>
                  <a:pt x="8258302" y="742187"/>
                </a:lnTo>
                <a:lnTo>
                  <a:pt x="8306454" y="732468"/>
                </a:lnTo>
                <a:lnTo>
                  <a:pt x="8345773" y="705961"/>
                </a:lnTo>
                <a:lnTo>
                  <a:pt x="8372280" y="666642"/>
                </a:lnTo>
                <a:lnTo>
                  <a:pt x="8382000" y="618489"/>
                </a:lnTo>
                <a:lnTo>
                  <a:pt x="8382000" y="123697"/>
                </a:lnTo>
                <a:lnTo>
                  <a:pt x="8372280" y="75545"/>
                </a:lnTo>
                <a:lnTo>
                  <a:pt x="8345773" y="36226"/>
                </a:lnTo>
                <a:lnTo>
                  <a:pt x="8306454" y="9719"/>
                </a:lnTo>
                <a:lnTo>
                  <a:pt x="825830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500084"/>
            <a:ext cx="3630745" cy="331292"/>
          </a:xfrm>
          <a:custGeom>
            <a:avLst/>
            <a:gdLst/>
            <a:ahLst/>
            <a:cxnLst/>
            <a:rect l="l" t="t" r="r" b="b"/>
            <a:pathLst>
              <a:path w="8382000" h="742314">
                <a:moveTo>
                  <a:pt x="0" y="123697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7" y="0"/>
                </a:lnTo>
                <a:lnTo>
                  <a:pt x="8258302" y="0"/>
                </a:lnTo>
                <a:lnTo>
                  <a:pt x="8306454" y="9719"/>
                </a:lnTo>
                <a:lnTo>
                  <a:pt x="8345773" y="36226"/>
                </a:lnTo>
                <a:lnTo>
                  <a:pt x="8372280" y="75545"/>
                </a:lnTo>
                <a:lnTo>
                  <a:pt x="8382000" y="123697"/>
                </a:lnTo>
                <a:lnTo>
                  <a:pt x="8382000" y="618489"/>
                </a:lnTo>
                <a:lnTo>
                  <a:pt x="8372280" y="666642"/>
                </a:lnTo>
                <a:lnTo>
                  <a:pt x="8345773" y="705961"/>
                </a:lnTo>
                <a:lnTo>
                  <a:pt x="8306454" y="732468"/>
                </a:lnTo>
                <a:lnTo>
                  <a:pt x="8258302" y="742187"/>
                </a:lnTo>
                <a:lnTo>
                  <a:pt x="123697" y="742187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371" y="1955787"/>
            <a:ext cx="3630745" cy="288726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82885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1"/>
                </a:lnTo>
                <a:lnTo>
                  <a:pt x="0" y="467360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8288528" y="560832"/>
                </a:lnTo>
                <a:lnTo>
                  <a:pt x="8324885" y="553477"/>
                </a:lnTo>
                <a:lnTo>
                  <a:pt x="8354599" y="533431"/>
                </a:lnTo>
                <a:lnTo>
                  <a:pt x="8374645" y="503717"/>
                </a:lnTo>
                <a:lnTo>
                  <a:pt x="8382000" y="467360"/>
                </a:lnTo>
                <a:lnTo>
                  <a:pt x="8382000" y="93471"/>
                </a:lnTo>
                <a:lnTo>
                  <a:pt x="8374645" y="57114"/>
                </a:lnTo>
                <a:lnTo>
                  <a:pt x="8354599" y="27400"/>
                </a:lnTo>
                <a:lnTo>
                  <a:pt x="8324885" y="7354"/>
                </a:lnTo>
                <a:lnTo>
                  <a:pt x="828852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371" y="1955787"/>
            <a:ext cx="3630745" cy="288726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0" y="93471"/>
                </a:moveTo>
                <a:lnTo>
                  <a:pt x="7345" y="57114"/>
                </a:lnTo>
                <a:lnTo>
                  <a:pt x="27376" y="27400"/>
                </a:lnTo>
                <a:lnTo>
                  <a:pt x="57087" y="7354"/>
                </a:lnTo>
                <a:lnTo>
                  <a:pt x="93472" y="0"/>
                </a:lnTo>
                <a:lnTo>
                  <a:pt x="8288528" y="0"/>
                </a:lnTo>
                <a:lnTo>
                  <a:pt x="8324885" y="7354"/>
                </a:lnTo>
                <a:lnTo>
                  <a:pt x="8354599" y="27400"/>
                </a:lnTo>
                <a:lnTo>
                  <a:pt x="8374645" y="57114"/>
                </a:lnTo>
                <a:lnTo>
                  <a:pt x="8382000" y="93471"/>
                </a:lnTo>
                <a:lnTo>
                  <a:pt x="8382000" y="467360"/>
                </a:lnTo>
                <a:lnTo>
                  <a:pt x="8374645" y="503717"/>
                </a:lnTo>
                <a:lnTo>
                  <a:pt x="8354599" y="533431"/>
                </a:lnTo>
                <a:lnTo>
                  <a:pt x="8324885" y="553477"/>
                </a:lnTo>
                <a:lnTo>
                  <a:pt x="8288528" y="560832"/>
                </a:lnTo>
                <a:lnTo>
                  <a:pt x="93472" y="560832"/>
                </a:lnTo>
                <a:lnTo>
                  <a:pt x="57087" y="553477"/>
                </a:lnTo>
                <a:lnTo>
                  <a:pt x="27376" y="533431"/>
                </a:lnTo>
                <a:lnTo>
                  <a:pt x="7345" y="503717"/>
                </a:lnTo>
                <a:lnTo>
                  <a:pt x="0" y="467360"/>
                </a:lnTo>
                <a:lnTo>
                  <a:pt x="0" y="934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371" y="2368641"/>
            <a:ext cx="3630745" cy="317973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82885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60"/>
                </a:lnTo>
                <a:lnTo>
                  <a:pt x="7345" y="503744"/>
                </a:lnTo>
                <a:lnTo>
                  <a:pt x="27376" y="533455"/>
                </a:lnTo>
                <a:lnTo>
                  <a:pt x="57087" y="553486"/>
                </a:lnTo>
                <a:lnTo>
                  <a:pt x="93472" y="560832"/>
                </a:lnTo>
                <a:lnTo>
                  <a:pt x="8288528" y="560832"/>
                </a:lnTo>
                <a:lnTo>
                  <a:pt x="8324885" y="553486"/>
                </a:lnTo>
                <a:lnTo>
                  <a:pt x="8354599" y="533455"/>
                </a:lnTo>
                <a:lnTo>
                  <a:pt x="8374645" y="503744"/>
                </a:lnTo>
                <a:lnTo>
                  <a:pt x="8382000" y="467360"/>
                </a:lnTo>
                <a:lnTo>
                  <a:pt x="8382000" y="93472"/>
                </a:lnTo>
                <a:lnTo>
                  <a:pt x="8374645" y="57114"/>
                </a:lnTo>
                <a:lnTo>
                  <a:pt x="8354599" y="27400"/>
                </a:lnTo>
                <a:lnTo>
                  <a:pt x="8324885" y="7354"/>
                </a:lnTo>
                <a:lnTo>
                  <a:pt x="828852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8371" y="2368641"/>
            <a:ext cx="3630745" cy="317973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0" y="93472"/>
                </a:moveTo>
                <a:lnTo>
                  <a:pt x="7345" y="57114"/>
                </a:lnTo>
                <a:lnTo>
                  <a:pt x="27376" y="27400"/>
                </a:lnTo>
                <a:lnTo>
                  <a:pt x="57087" y="7354"/>
                </a:lnTo>
                <a:lnTo>
                  <a:pt x="93472" y="0"/>
                </a:lnTo>
                <a:lnTo>
                  <a:pt x="8288528" y="0"/>
                </a:lnTo>
                <a:lnTo>
                  <a:pt x="8324885" y="7354"/>
                </a:lnTo>
                <a:lnTo>
                  <a:pt x="8354599" y="27400"/>
                </a:lnTo>
                <a:lnTo>
                  <a:pt x="8374645" y="57114"/>
                </a:lnTo>
                <a:lnTo>
                  <a:pt x="8382000" y="93472"/>
                </a:lnTo>
                <a:lnTo>
                  <a:pt x="8382000" y="467360"/>
                </a:lnTo>
                <a:lnTo>
                  <a:pt x="8374645" y="503744"/>
                </a:lnTo>
                <a:lnTo>
                  <a:pt x="8354599" y="533455"/>
                </a:lnTo>
                <a:lnTo>
                  <a:pt x="8324885" y="553486"/>
                </a:lnTo>
                <a:lnTo>
                  <a:pt x="8288528" y="560832"/>
                </a:lnTo>
                <a:lnTo>
                  <a:pt x="93472" y="560832"/>
                </a:lnTo>
                <a:lnTo>
                  <a:pt x="57087" y="553486"/>
                </a:lnTo>
                <a:lnTo>
                  <a:pt x="27376" y="533455"/>
                </a:lnTo>
                <a:lnTo>
                  <a:pt x="7345" y="503744"/>
                </a:lnTo>
                <a:lnTo>
                  <a:pt x="0" y="467360"/>
                </a:lnTo>
                <a:lnTo>
                  <a:pt x="0" y="934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2148" y="417502"/>
            <a:ext cx="3596968" cy="220366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39287" indent="-120344">
              <a:spcBef>
                <a:spcPts val="44"/>
              </a:spcBef>
              <a:buClr>
                <a:srgbClr val="AC1317"/>
              </a:buClr>
              <a:buFont typeface="Wingdings"/>
              <a:buChar char=""/>
              <a:tabLst>
                <a:tab pos="139287" algn="l"/>
                <a:tab pos="139566" algn="l"/>
              </a:tabLst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Calibri"/>
                <a:cs typeface="Calibri"/>
              </a:rPr>
              <a:t>phần tử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spc="-4" dirty="0">
                <a:latin typeface="Arial"/>
                <a:cs typeface="Arial"/>
              </a:rPr>
              <a:t>dạng </a:t>
            </a:r>
            <a:r>
              <a:rPr dirty="0">
                <a:latin typeface="Calibri"/>
                <a:cs typeface="Calibri"/>
              </a:rPr>
              <a:t>khác </a:t>
            </a:r>
            <a:r>
              <a:rPr spc="-4" dirty="0">
                <a:latin typeface="Arial"/>
                <a:cs typeface="Arial"/>
              </a:rPr>
              <a:t>như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sau: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10586"/>
            <a:r>
              <a:rPr spc="-2" dirty="0">
                <a:latin typeface="Calibri"/>
                <a:cs typeface="Calibri"/>
              </a:rPr>
              <a:t>Thẻ DEL </a:t>
            </a:r>
            <a:r>
              <a:rPr spc="-2" dirty="0">
                <a:latin typeface="Arial"/>
                <a:cs typeface="Arial"/>
              </a:rPr>
              <a:t>bao </a:t>
            </a:r>
            <a:r>
              <a:rPr spc="-4" dirty="0">
                <a:latin typeface="Arial"/>
                <a:cs typeface="Arial"/>
              </a:rPr>
              <a:t>quanh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đã </a:t>
            </a:r>
            <a:r>
              <a:rPr spc="-4" dirty="0">
                <a:latin typeface="Arial"/>
                <a:cs typeface="Arial"/>
              </a:rPr>
              <a:t>xóa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đặt giữa </a:t>
            </a:r>
            <a:r>
              <a:rPr dirty="0">
                <a:latin typeface="Arial"/>
                <a:cs typeface="Arial"/>
              </a:rPr>
              <a:t>&lt;DEL&gt; và &lt;/ </a:t>
            </a:r>
            <a:r>
              <a:rPr spc="-4" dirty="0">
                <a:latin typeface="Arial"/>
                <a:cs typeface="Arial"/>
              </a:rPr>
              <a:t>del&gt;</a:t>
            </a:r>
            <a:r>
              <a:rPr spc="4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INS </a:t>
            </a:r>
            <a:r>
              <a:rPr spc="-2" dirty="0">
                <a:latin typeface="Arial"/>
                <a:cs typeface="Arial"/>
              </a:rPr>
              <a:t>bao </a:t>
            </a:r>
            <a:r>
              <a:rPr spc="-4" dirty="0">
                <a:latin typeface="Arial"/>
                <a:cs typeface="Arial"/>
              </a:rPr>
              <a:t>quanh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chèn </a:t>
            </a:r>
            <a:r>
              <a:rPr dirty="0">
                <a:latin typeface="Arial"/>
                <a:cs typeface="Arial"/>
              </a:rPr>
              <a:t>vào và </a:t>
            </a:r>
            <a:r>
              <a:rPr spc="-2" dirty="0">
                <a:latin typeface="Arial"/>
                <a:cs typeface="Arial"/>
              </a:rPr>
              <a:t>được đặt giữa </a:t>
            </a:r>
            <a:r>
              <a:rPr dirty="0">
                <a:latin typeface="Arial"/>
                <a:cs typeface="Arial"/>
              </a:rPr>
              <a:t>&lt;ins&gt; và &lt;/ </a:t>
            </a:r>
            <a:r>
              <a:rPr spc="-2" dirty="0">
                <a:latin typeface="Arial"/>
                <a:cs typeface="Arial"/>
              </a:rPr>
              <a:t>ins&gt;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11421" marR="5850">
              <a:lnSpc>
                <a:spcPts val="864"/>
              </a:lnSpc>
              <a:spcBef>
                <a:spcPts val="695"/>
              </a:spcBef>
            </a:pPr>
            <a:r>
              <a:rPr spc="-2" dirty="0">
                <a:latin typeface="Calibri"/>
                <a:cs typeface="Calibri"/>
              </a:rPr>
              <a:t>Thẻ </a:t>
            </a:r>
            <a:r>
              <a:rPr spc="-4" dirty="0">
                <a:latin typeface="Calibri"/>
                <a:cs typeface="Calibri"/>
              </a:rPr>
              <a:t>STRONG </a:t>
            </a:r>
            <a:r>
              <a:rPr spc="-2" dirty="0">
                <a:latin typeface="Arial"/>
                <a:cs typeface="Arial"/>
              </a:rPr>
              <a:t>nhấn mạnh </a:t>
            </a:r>
            <a:r>
              <a:rPr spc="-4" dirty="0">
                <a:latin typeface="Calibri"/>
                <a:cs typeface="Calibri"/>
              </a:rPr>
              <a:t>(chữ </a:t>
            </a:r>
            <a:r>
              <a:rPr dirty="0">
                <a:latin typeface="Calibri"/>
                <a:cs typeface="Calibri"/>
              </a:rPr>
              <a:t>đậm)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văn 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đặt giữa &lt;strong&gt; </a:t>
            </a:r>
            <a:r>
              <a:rPr dirty="0">
                <a:latin typeface="Arial"/>
                <a:cs typeface="Arial"/>
              </a:rPr>
              <a:t>và &lt;/  </a:t>
            </a:r>
            <a:r>
              <a:rPr spc="-2" dirty="0">
                <a:latin typeface="Arial"/>
                <a:cs typeface="Arial"/>
              </a:rPr>
              <a:t>strong&gt;</a:t>
            </a:r>
            <a:r>
              <a:rPr spc="-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7522">
              <a:lnSpc>
                <a:spcPts val="906"/>
              </a:lnSpc>
            </a:pPr>
            <a:r>
              <a:rPr spc="-2" dirty="0">
                <a:latin typeface="Calibri"/>
                <a:cs typeface="Calibri"/>
              </a:rPr>
              <a:t>Thẻ SUB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như </a:t>
            </a:r>
            <a:r>
              <a:rPr spc="-2" dirty="0">
                <a:latin typeface="Calibri"/>
                <a:cs typeface="Calibri"/>
              </a:rPr>
              <a:t>chữ viết dưới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bao 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&lt;sub&gt;</a:t>
            </a:r>
            <a:r>
              <a:rPr spc="7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7522">
              <a:lnSpc>
                <a:spcPts val="906"/>
              </a:lnSpc>
            </a:pPr>
            <a:r>
              <a:rPr dirty="0">
                <a:latin typeface="Arial"/>
                <a:cs typeface="Arial"/>
              </a:rPr>
              <a:t>&lt;/ </a:t>
            </a:r>
            <a:r>
              <a:rPr spc="-2" dirty="0">
                <a:latin typeface="Arial"/>
                <a:cs typeface="Arial"/>
              </a:rPr>
              <a:t>sub&gt; thẻ.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7522">
              <a:lnSpc>
                <a:spcPts val="906"/>
              </a:lnSpc>
              <a:spcBef>
                <a:spcPts val="2"/>
              </a:spcBef>
            </a:pPr>
            <a:r>
              <a:rPr spc="-2" dirty="0">
                <a:latin typeface="Calibri"/>
                <a:cs typeface="Calibri"/>
              </a:rPr>
              <a:t>Thẻ SUP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như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2" dirty="0">
                <a:latin typeface="Arial"/>
                <a:cs typeface="Arial"/>
              </a:rPr>
              <a:t>viết </a:t>
            </a:r>
            <a:r>
              <a:rPr dirty="0">
                <a:latin typeface="Arial"/>
                <a:cs typeface="Arial"/>
              </a:rPr>
              <a:t>trên và </a:t>
            </a:r>
            <a:r>
              <a:rPr spc="-2" dirty="0">
                <a:latin typeface="Arial"/>
                <a:cs typeface="Arial"/>
              </a:rPr>
              <a:t>được bao 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&lt;sup&gt;</a:t>
            </a:r>
            <a:r>
              <a:rPr spc="1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7522">
              <a:lnSpc>
                <a:spcPts val="906"/>
              </a:lnSpc>
            </a:pPr>
            <a:r>
              <a:rPr dirty="0">
                <a:latin typeface="Arial"/>
                <a:cs typeface="Arial"/>
              </a:rPr>
              <a:t>&lt;/ </a:t>
            </a:r>
            <a:r>
              <a:rPr spc="-2" dirty="0">
                <a:latin typeface="Arial"/>
                <a:cs typeface="Arial"/>
              </a:rPr>
              <a:t>div&gt; thẻ.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0" y="85313"/>
            <a:ext cx="12597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</a:t>
            </a:r>
            <a:r>
              <a:rPr lang="vi-VN" spc="-33" dirty="0"/>
              <a:t> </a:t>
            </a:r>
            <a:r>
              <a:rPr lang="vi-VN" spc="-2" dirty="0"/>
              <a:t>5-5</a:t>
            </a:r>
            <a:endParaRPr lang="vi-VN"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17502"/>
            <a:ext cx="2824005" cy="187392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16"/>
              </a:spcBef>
            </a:pPr>
            <a:r>
              <a:rPr sz="700" spc="-2" dirty="0">
                <a:latin typeface="Calibri"/>
                <a:cs typeface="Calibri"/>
              </a:rPr>
              <a:t>&lt;!DOCTYPE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2" dirty="0">
                <a:latin typeface="Calibri"/>
                <a:cs typeface="Calibri"/>
              </a:rPr>
              <a:t>&lt;html&gt;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&lt;head&gt;</a:t>
            </a:r>
            <a:endParaRPr sz="700">
              <a:latin typeface="Calibri"/>
              <a:cs typeface="Calibri"/>
            </a:endParaRPr>
          </a:p>
          <a:p>
            <a:pPr marL="86358">
              <a:spcBef>
                <a:spcPts val="2"/>
              </a:spcBef>
            </a:pPr>
            <a:r>
              <a:rPr sz="700" spc="-2" dirty="0">
                <a:latin typeface="Calibri"/>
                <a:cs typeface="Calibri"/>
              </a:rPr>
              <a:t>&lt;title&gt;Updating and Shifting</a:t>
            </a:r>
            <a:r>
              <a:rPr sz="700" spc="-15" dirty="0">
                <a:latin typeface="Calibri"/>
                <a:cs typeface="Calibri"/>
              </a:rPr>
              <a:t> </a:t>
            </a:r>
            <a:r>
              <a:rPr sz="700" spc="-9" dirty="0">
                <a:latin typeface="Calibri"/>
                <a:cs typeface="Calibri"/>
              </a:rPr>
              <a:t>Text&lt;/title&gt;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&lt;/head&gt;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&lt;body&gt;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&lt;h3&gt;Updating, Emphasizing, and Shifting</a:t>
            </a:r>
            <a:r>
              <a:rPr sz="700" spc="-9" dirty="0">
                <a:latin typeface="Calibri"/>
                <a:cs typeface="Calibri"/>
              </a:rPr>
              <a:t> </a:t>
            </a:r>
            <a:r>
              <a:rPr sz="700" spc="-11" dirty="0">
                <a:latin typeface="Calibri"/>
                <a:cs typeface="Calibri"/>
              </a:rPr>
              <a:t>Text&lt;/h3&gt;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This is an </a:t>
            </a:r>
            <a:r>
              <a:rPr sz="700" spc="-4" dirty="0">
                <a:latin typeface="Calibri"/>
                <a:cs typeface="Calibri"/>
              </a:rPr>
              <a:t>example </a:t>
            </a:r>
            <a:r>
              <a:rPr sz="700" spc="-2" dirty="0">
                <a:latin typeface="Calibri"/>
                <a:cs typeface="Calibri"/>
              </a:rPr>
              <a:t>of </a:t>
            </a:r>
            <a:r>
              <a:rPr sz="700" spc="-4" dirty="0">
                <a:latin typeface="Calibri"/>
                <a:cs typeface="Calibri"/>
              </a:rPr>
              <a:t>&lt;del&gt;deleted&lt;/del&gt;</a:t>
            </a:r>
            <a:r>
              <a:rPr sz="700" spc="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&lt;ins&gt;inserted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&lt;/ins&gt;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text.&lt;br/&gt;</a:t>
            </a:r>
            <a:endParaRPr sz="700">
              <a:latin typeface="Calibri"/>
              <a:cs typeface="Calibri"/>
            </a:endParaRPr>
          </a:p>
          <a:p>
            <a:pPr marL="86358" marR="720672"/>
            <a:r>
              <a:rPr sz="700" spc="-2" dirty="0">
                <a:latin typeface="Calibri"/>
                <a:cs typeface="Calibri"/>
              </a:rPr>
              <a:t>The is an </a:t>
            </a:r>
            <a:r>
              <a:rPr sz="700" spc="-4" dirty="0">
                <a:latin typeface="Calibri"/>
                <a:cs typeface="Calibri"/>
              </a:rPr>
              <a:t>example </a:t>
            </a:r>
            <a:r>
              <a:rPr sz="700" spc="-2" dirty="0">
                <a:latin typeface="Calibri"/>
                <a:cs typeface="Calibri"/>
              </a:rPr>
              <a:t>of </a:t>
            </a:r>
            <a:r>
              <a:rPr sz="700" spc="-7" dirty="0">
                <a:latin typeface="Calibri"/>
                <a:cs typeface="Calibri"/>
              </a:rPr>
              <a:t>&lt;strong&gt;Strong&lt;/strong&gt; </a:t>
            </a:r>
            <a:r>
              <a:rPr sz="700" spc="-4" dirty="0">
                <a:latin typeface="Calibri"/>
                <a:cs typeface="Calibri"/>
              </a:rPr>
              <a:t>text.&lt;br/&gt;  </a:t>
            </a:r>
            <a:r>
              <a:rPr sz="700" spc="-2" dirty="0">
                <a:latin typeface="Calibri"/>
                <a:cs typeface="Calibri"/>
              </a:rPr>
              <a:t>The is an </a:t>
            </a:r>
            <a:r>
              <a:rPr sz="700" spc="-4" dirty="0">
                <a:latin typeface="Calibri"/>
                <a:cs typeface="Calibri"/>
              </a:rPr>
              <a:t>example </a:t>
            </a:r>
            <a:r>
              <a:rPr sz="700" spc="-2" dirty="0">
                <a:latin typeface="Calibri"/>
                <a:cs typeface="Calibri"/>
              </a:rPr>
              <a:t>of </a:t>
            </a:r>
            <a:r>
              <a:rPr sz="700" spc="-4" dirty="0">
                <a:latin typeface="Calibri"/>
                <a:cs typeface="Calibri"/>
              </a:rPr>
              <a:t>&lt;sub&gt;subscript&lt;/sub&gt;text.&lt;br/&gt;  </a:t>
            </a:r>
            <a:r>
              <a:rPr sz="700" spc="-2" dirty="0">
                <a:latin typeface="Calibri"/>
                <a:cs typeface="Calibri"/>
              </a:rPr>
              <a:t>The is an </a:t>
            </a:r>
            <a:r>
              <a:rPr sz="700" spc="-4" dirty="0">
                <a:latin typeface="Calibri"/>
                <a:cs typeface="Calibri"/>
              </a:rPr>
              <a:t>example </a:t>
            </a:r>
            <a:r>
              <a:rPr sz="700" spc="-2" dirty="0">
                <a:latin typeface="Calibri"/>
                <a:cs typeface="Calibri"/>
              </a:rPr>
              <a:t>of </a:t>
            </a:r>
            <a:r>
              <a:rPr sz="700" spc="-4" dirty="0">
                <a:latin typeface="Calibri"/>
                <a:cs typeface="Calibri"/>
              </a:rPr>
              <a:t>&lt;sup&gt;superscript&lt;/sup&gt;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text.&lt;br/&gt;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&lt;/body&gt;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&lt;/html&gt;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5098" y="689027"/>
            <a:ext cx="1510994" cy="1308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32305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</a:t>
            </a:r>
            <a:r>
              <a:rPr lang="vi-VN" spc="-11" dirty="0"/>
              <a:t>VĂN </a:t>
            </a:r>
            <a:r>
              <a:rPr lang="vi-VN" spc="-2" dirty="0"/>
              <a:t>BẢN TRƯỚC </a:t>
            </a:r>
            <a:r>
              <a:rPr lang="vi-VN" spc="-18" dirty="0"/>
              <a:t>VÀ </a:t>
            </a:r>
            <a:r>
              <a:rPr lang="vi-VN" spc="-2" dirty="0"/>
              <a:t>ĐƠN</a:t>
            </a:r>
            <a:r>
              <a:rPr lang="vi-VN" spc="22" dirty="0"/>
              <a:t> </a:t>
            </a:r>
            <a:r>
              <a:rPr lang="vi-VN" spc="-2" dirty="0"/>
              <a:t>1-2</a:t>
            </a:r>
            <a:endParaRPr lang="vi-VN" spc="-2" dirty="0"/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560788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448" y="0"/>
                </a:moveTo>
                <a:lnTo>
                  <a:pt x="98552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2" y="591312"/>
                </a:lnTo>
                <a:lnTo>
                  <a:pt x="8283448" y="591312"/>
                </a:lnTo>
                <a:lnTo>
                  <a:pt x="8321831" y="583574"/>
                </a:lnTo>
                <a:lnTo>
                  <a:pt x="8353155" y="562467"/>
                </a:lnTo>
                <a:lnTo>
                  <a:pt x="8374262" y="531143"/>
                </a:lnTo>
                <a:lnTo>
                  <a:pt x="8382000" y="492760"/>
                </a:lnTo>
                <a:lnTo>
                  <a:pt x="8382000" y="98551"/>
                </a:lnTo>
                <a:lnTo>
                  <a:pt x="8374262" y="60168"/>
                </a:lnTo>
                <a:lnTo>
                  <a:pt x="8353155" y="28844"/>
                </a:lnTo>
                <a:lnTo>
                  <a:pt x="8321831" y="7737"/>
                </a:lnTo>
                <a:lnTo>
                  <a:pt x="82834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560788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2" y="0"/>
                </a:lnTo>
                <a:lnTo>
                  <a:pt x="8283448" y="0"/>
                </a:lnTo>
                <a:lnTo>
                  <a:pt x="8321831" y="7737"/>
                </a:lnTo>
                <a:lnTo>
                  <a:pt x="8353155" y="28844"/>
                </a:lnTo>
                <a:lnTo>
                  <a:pt x="8374262" y="60168"/>
                </a:lnTo>
                <a:lnTo>
                  <a:pt x="8382000" y="98551"/>
                </a:lnTo>
                <a:lnTo>
                  <a:pt x="8382000" y="492760"/>
                </a:lnTo>
                <a:lnTo>
                  <a:pt x="8374262" y="531143"/>
                </a:lnTo>
                <a:lnTo>
                  <a:pt x="8353155" y="562467"/>
                </a:lnTo>
                <a:lnTo>
                  <a:pt x="8321831" y="583574"/>
                </a:lnTo>
                <a:lnTo>
                  <a:pt x="8283448" y="591312"/>
                </a:lnTo>
                <a:lnTo>
                  <a:pt x="98552" y="591312"/>
                </a:lnTo>
                <a:lnTo>
                  <a:pt x="60189" y="583574"/>
                </a:lnTo>
                <a:lnTo>
                  <a:pt x="28863" y="562467"/>
                </a:lnTo>
                <a:lnTo>
                  <a:pt x="7744" y="531143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923311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923311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6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6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320522"/>
            <a:ext cx="3630745" cy="307487"/>
          </a:xfrm>
          <a:custGeom>
            <a:avLst/>
            <a:gdLst/>
            <a:ahLst/>
            <a:cxnLst/>
            <a:rect l="l" t="t" r="r" b="b"/>
            <a:pathLst>
              <a:path w="8382000" h="688975">
                <a:moveTo>
                  <a:pt x="8267192" y="0"/>
                </a:moveTo>
                <a:lnTo>
                  <a:pt x="114808" y="0"/>
                </a:lnTo>
                <a:lnTo>
                  <a:pt x="70123" y="9026"/>
                </a:lnTo>
                <a:lnTo>
                  <a:pt x="33629" y="33639"/>
                </a:lnTo>
                <a:lnTo>
                  <a:pt x="9023" y="70133"/>
                </a:lnTo>
                <a:lnTo>
                  <a:pt x="0" y="114807"/>
                </a:lnTo>
                <a:lnTo>
                  <a:pt x="0" y="574039"/>
                </a:lnTo>
                <a:lnTo>
                  <a:pt x="9023" y="618714"/>
                </a:lnTo>
                <a:lnTo>
                  <a:pt x="33629" y="655208"/>
                </a:lnTo>
                <a:lnTo>
                  <a:pt x="70123" y="679821"/>
                </a:lnTo>
                <a:lnTo>
                  <a:pt x="114808" y="688847"/>
                </a:lnTo>
                <a:lnTo>
                  <a:pt x="8267192" y="688847"/>
                </a:lnTo>
                <a:lnTo>
                  <a:pt x="8311866" y="679821"/>
                </a:lnTo>
                <a:lnTo>
                  <a:pt x="8348360" y="655208"/>
                </a:lnTo>
                <a:lnTo>
                  <a:pt x="8372973" y="618714"/>
                </a:lnTo>
                <a:lnTo>
                  <a:pt x="8382000" y="574039"/>
                </a:lnTo>
                <a:lnTo>
                  <a:pt x="8382000" y="114807"/>
                </a:lnTo>
                <a:lnTo>
                  <a:pt x="8372973" y="70133"/>
                </a:lnTo>
                <a:lnTo>
                  <a:pt x="8348360" y="33639"/>
                </a:lnTo>
                <a:lnTo>
                  <a:pt x="8311866" y="9026"/>
                </a:lnTo>
                <a:lnTo>
                  <a:pt x="826719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320522"/>
            <a:ext cx="3630745" cy="307487"/>
          </a:xfrm>
          <a:custGeom>
            <a:avLst/>
            <a:gdLst/>
            <a:ahLst/>
            <a:cxnLst/>
            <a:rect l="l" t="t" r="r" b="b"/>
            <a:pathLst>
              <a:path w="8382000" h="688975">
                <a:moveTo>
                  <a:pt x="0" y="114807"/>
                </a:moveTo>
                <a:lnTo>
                  <a:pt x="9023" y="70133"/>
                </a:lnTo>
                <a:lnTo>
                  <a:pt x="33629" y="33639"/>
                </a:lnTo>
                <a:lnTo>
                  <a:pt x="70123" y="9026"/>
                </a:lnTo>
                <a:lnTo>
                  <a:pt x="114808" y="0"/>
                </a:lnTo>
                <a:lnTo>
                  <a:pt x="8267192" y="0"/>
                </a:lnTo>
                <a:lnTo>
                  <a:pt x="8311866" y="9026"/>
                </a:lnTo>
                <a:lnTo>
                  <a:pt x="8348360" y="33639"/>
                </a:lnTo>
                <a:lnTo>
                  <a:pt x="8372973" y="70133"/>
                </a:lnTo>
                <a:lnTo>
                  <a:pt x="8382000" y="114807"/>
                </a:lnTo>
                <a:lnTo>
                  <a:pt x="8382000" y="574039"/>
                </a:lnTo>
                <a:lnTo>
                  <a:pt x="8372973" y="618714"/>
                </a:lnTo>
                <a:lnTo>
                  <a:pt x="8348360" y="655208"/>
                </a:lnTo>
                <a:lnTo>
                  <a:pt x="8311866" y="679821"/>
                </a:lnTo>
                <a:lnTo>
                  <a:pt x="8267192" y="688847"/>
                </a:lnTo>
                <a:lnTo>
                  <a:pt x="114808" y="688847"/>
                </a:lnTo>
                <a:lnTo>
                  <a:pt x="70123" y="679821"/>
                </a:lnTo>
                <a:lnTo>
                  <a:pt x="33629" y="655208"/>
                </a:lnTo>
                <a:lnTo>
                  <a:pt x="9023" y="618714"/>
                </a:lnTo>
                <a:lnTo>
                  <a:pt x="0" y="574039"/>
                </a:lnTo>
                <a:lnTo>
                  <a:pt x="0" y="1148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741539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741539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150312"/>
            <a:ext cx="3630745" cy="332709"/>
          </a:xfrm>
          <a:custGeom>
            <a:avLst/>
            <a:gdLst/>
            <a:ahLst/>
            <a:cxnLst/>
            <a:rect l="l" t="t" r="r" b="b"/>
            <a:pathLst>
              <a:path w="8382000" h="745489">
                <a:moveTo>
                  <a:pt x="8257794" y="0"/>
                </a:moveTo>
                <a:lnTo>
                  <a:pt x="124206" y="0"/>
                </a:lnTo>
                <a:lnTo>
                  <a:pt x="75861" y="9763"/>
                </a:lnTo>
                <a:lnTo>
                  <a:pt x="36380" y="36385"/>
                </a:lnTo>
                <a:lnTo>
                  <a:pt x="9761" y="75866"/>
                </a:lnTo>
                <a:lnTo>
                  <a:pt x="0" y="124206"/>
                </a:lnTo>
                <a:lnTo>
                  <a:pt x="0" y="621030"/>
                </a:lnTo>
                <a:lnTo>
                  <a:pt x="9761" y="669369"/>
                </a:lnTo>
                <a:lnTo>
                  <a:pt x="36380" y="708850"/>
                </a:lnTo>
                <a:lnTo>
                  <a:pt x="75861" y="735472"/>
                </a:lnTo>
                <a:lnTo>
                  <a:pt x="124206" y="745236"/>
                </a:lnTo>
                <a:lnTo>
                  <a:pt x="8257794" y="745236"/>
                </a:lnTo>
                <a:lnTo>
                  <a:pt x="8306133" y="735472"/>
                </a:lnTo>
                <a:lnTo>
                  <a:pt x="8345614" y="708850"/>
                </a:lnTo>
                <a:lnTo>
                  <a:pt x="8372236" y="669369"/>
                </a:lnTo>
                <a:lnTo>
                  <a:pt x="8382000" y="621030"/>
                </a:lnTo>
                <a:lnTo>
                  <a:pt x="8382000" y="124206"/>
                </a:lnTo>
                <a:lnTo>
                  <a:pt x="8372236" y="75866"/>
                </a:lnTo>
                <a:lnTo>
                  <a:pt x="8345614" y="36385"/>
                </a:lnTo>
                <a:lnTo>
                  <a:pt x="8306133" y="9763"/>
                </a:lnTo>
                <a:lnTo>
                  <a:pt x="8257794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150312"/>
            <a:ext cx="3630745" cy="332709"/>
          </a:xfrm>
          <a:custGeom>
            <a:avLst/>
            <a:gdLst/>
            <a:ahLst/>
            <a:cxnLst/>
            <a:rect l="l" t="t" r="r" b="b"/>
            <a:pathLst>
              <a:path w="8382000" h="745489">
                <a:moveTo>
                  <a:pt x="0" y="124206"/>
                </a:moveTo>
                <a:lnTo>
                  <a:pt x="9761" y="75866"/>
                </a:lnTo>
                <a:lnTo>
                  <a:pt x="36380" y="36385"/>
                </a:lnTo>
                <a:lnTo>
                  <a:pt x="75861" y="9763"/>
                </a:lnTo>
                <a:lnTo>
                  <a:pt x="124206" y="0"/>
                </a:lnTo>
                <a:lnTo>
                  <a:pt x="8257794" y="0"/>
                </a:lnTo>
                <a:lnTo>
                  <a:pt x="8306133" y="9763"/>
                </a:lnTo>
                <a:lnTo>
                  <a:pt x="8345614" y="36385"/>
                </a:lnTo>
                <a:lnTo>
                  <a:pt x="8372236" y="75866"/>
                </a:lnTo>
                <a:lnTo>
                  <a:pt x="8382000" y="124206"/>
                </a:lnTo>
                <a:lnTo>
                  <a:pt x="8382000" y="621030"/>
                </a:lnTo>
                <a:lnTo>
                  <a:pt x="8372236" y="669369"/>
                </a:lnTo>
                <a:lnTo>
                  <a:pt x="8345614" y="708850"/>
                </a:lnTo>
                <a:lnTo>
                  <a:pt x="8306133" y="735472"/>
                </a:lnTo>
                <a:lnTo>
                  <a:pt x="8257794" y="745236"/>
                </a:lnTo>
                <a:lnTo>
                  <a:pt x="124206" y="745236"/>
                </a:lnTo>
                <a:lnTo>
                  <a:pt x="75861" y="735472"/>
                </a:lnTo>
                <a:lnTo>
                  <a:pt x="36380" y="708850"/>
                </a:lnTo>
                <a:lnTo>
                  <a:pt x="9761" y="669369"/>
                </a:lnTo>
                <a:lnTo>
                  <a:pt x="0" y="621030"/>
                </a:lnTo>
                <a:lnTo>
                  <a:pt x="0" y="12420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8775" y="557784"/>
            <a:ext cx="3492116" cy="183689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906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Font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2" dirty="0">
                <a:latin typeface="Arial"/>
                <a:cs typeface="Arial"/>
              </a:rPr>
              <a:t>đơn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cùng một </a:t>
            </a:r>
            <a:r>
              <a:rPr dirty="0">
                <a:latin typeface="Calibri"/>
                <a:cs typeface="Calibri"/>
              </a:rPr>
              <a:t>khoảng </a:t>
            </a:r>
            <a:r>
              <a:rPr spc="-4" dirty="0">
                <a:latin typeface="Calibri"/>
                <a:cs typeface="Calibri"/>
              </a:rPr>
              <a:t>cách </a:t>
            </a:r>
            <a:r>
              <a:rPr spc="-2" dirty="0">
                <a:latin typeface="Calibri"/>
                <a:cs typeface="Calibri"/>
              </a:rPr>
              <a:t>chiều </a:t>
            </a:r>
            <a:r>
              <a:rPr spc="-4" dirty="0">
                <a:latin typeface="Arial"/>
                <a:cs typeface="Arial"/>
              </a:rPr>
              <a:t>ngang </a:t>
            </a:r>
            <a:r>
              <a:rPr spc="-2" dirty="0">
                <a:latin typeface="Arial"/>
                <a:cs typeface="Arial"/>
              </a:rPr>
              <a:t>giữa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Arial"/>
                <a:cs typeface="Arial"/>
              </a:rPr>
              <a:t>phông</a:t>
            </a:r>
            <a:r>
              <a:rPr spc="88" dirty="0">
                <a:latin typeface="Arial"/>
                <a:cs typeface="Arial"/>
              </a:rPr>
              <a:t> </a:t>
            </a:r>
            <a:r>
              <a:rPr dirty="0">
                <a:latin typeface="Calibri"/>
                <a:cs typeface="Calibri"/>
              </a:rPr>
              <a:t>đề</a:t>
            </a:r>
            <a:endParaRPr>
              <a:latin typeface="Calibri"/>
              <a:cs typeface="Calibri"/>
            </a:endParaRPr>
          </a:p>
          <a:p>
            <a:pPr marL="5571">
              <a:lnSpc>
                <a:spcPts val="906"/>
              </a:lnSpc>
            </a:pPr>
            <a:r>
              <a:rPr spc="-2" dirty="0">
                <a:latin typeface="Arial"/>
                <a:cs typeface="Arial"/>
              </a:rPr>
              <a:t>phân biệt </a:t>
            </a:r>
            <a:r>
              <a:rPr dirty="0">
                <a:latin typeface="Arial"/>
                <a:cs typeface="Arial"/>
              </a:rPr>
              <a:t>kích </a:t>
            </a:r>
            <a:r>
              <a:rPr spc="-2" dirty="0">
                <a:latin typeface="Arial"/>
                <a:cs typeface="Arial"/>
              </a:rPr>
              <a:t>thước font chữ, hình </a:t>
            </a:r>
            <a:r>
              <a:rPr spc="-4" dirty="0">
                <a:latin typeface="Arial"/>
                <a:cs typeface="Arial"/>
              </a:rPr>
              <a:t>dạng, </a:t>
            </a:r>
            <a:r>
              <a:rPr dirty="0">
                <a:latin typeface="Arial"/>
                <a:cs typeface="Arial"/>
              </a:rPr>
              <a:t>và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loại.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864"/>
              </a:lnSpc>
            </a:pPr>
            <a:r>
              <a:rPr spc="-4" dirty="0">
                <a:latin typeface="Calibri"/>
                <a:cs typeface="Calibri"/>
              </a:rPr>
              <a:t>Font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2" dirty="0">
                <a:latin typeface="Arial"/>
                <a:cs typeface="Arial"/>
              </a:rPr>
              <a:t>đơn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đoạn mã lập trình, văn bản hướng dẫn, </a:t>
            </a:r>
            <a:r>
              <a:rPr dirty="0">
                <a:latin typeface="Arial"/>
                <a:cs typeface="Arial"/>
              </a:rPr>
              <a:t>và các  ký tự</a:t>
            </a:r>
            <a:r>
              <a:rPr spc="-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ASCII.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00">
              <a:latin typeface="Times New Roman"/>
              <a:cs typeface="Times New Roman"/>
            </a:endParaRPr>
          </a:p>
          <a:p>
            <a:pPr marL="7522">
              <a:spcBef>
                <a:spcPts val="2"/>
              </a:spcBef>
            </a:pPr>
            <a:r>
              <a:rPr spc="-2" dirty="0">
                <a:latin typeface="Calibri"/>
                <a:cs typeface="Calibri"/>
              </a:rPr>
              <a:t>Thẻ </a:t>
            </a:r>
            <a:r>
              <a:rPr spc="-4" dirty="0">
                <a:latin typeface="Calibri"/>
                <a:cs typeface="Calibri"/>
              </a:rPr>
              <a:t>&lt;pre&gt; </a:t>
            </a:r>
            <a:r>
              <a:rPr spc="-2" dirty="0">
                <a:latin typeface="Arial"/>
                <a:cs typeface="Arial"/>
              </a:rPr>
              <a:t>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nội dung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spc="-4" dirty="0">
                <a:latin typeface="Arial"/>
                <a:cs typeface="Arial"/>
              </a:rPr>
              <a:t>định </a:t>
            </a:r>
            <a:r>
              <a:rPr spc="-2" dirty="0">
                <a:latin typeface="Arial"/>
                <a:cs typeface="Arial"/>
              </a:rPr>
              <a:t>dạng</a:t>
            </a:r>
            <a:r>
              <a:rPr spc="3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trước.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1100">
              <a:latin typeface="Times New Roman"/>
              <a:cs typeface="Times New Roman"/>
            </a:endParaRPr>
          </a:p>
          <a:p>
            <a:pPr marL="7243"/>
            <a:r>
              <a:rPr spc="-2" dirty="0">
                <a:latin typeface="Calibri"/>
                <a:cs typeface="Calibri"/>
              </a:rPr>
              <a:t>Thẻ </a:t>
            </a:r>
            <a:r>
              <a:rPr spc="-4" dirty="0">
                <a:latin typeface="Calibri"/>
                <a:cs typeface="Calibri"/>
              </a:rPr>
              <a:t>&lt;pre&gt; </a:t>
            </a:r>
            <a:r>
              <a:rPr spc="-2" dirty="0">
                <a:latin typeface="Arial"/>
                <a:cs typeface="Arial"/>
              </a:rPr>
              <a:t>áp dụng một chiều rộng </a:t>
            </a:r>
            <a:r>
              <a:rPr dirty="0">
                <a:latin typeface="Arial"/>
                <a:cs typeface="Arial"/>
              </a:rPr>
              <a:t>cố </a:t>
            </a:r>
            <a:r>
              <a:rPr spc="-4" dirty="0">
                <a:latin typeface="Arial"/>
                <a:cs typeface="Arial"/>
              </a:rPr>
              <a:t>định </a:t>
            </a:r>
            <a:r>
              <a:rPr spc="-7" dirty="0">
                <a:latin typeface="Calibri"/>
                <a:cs typeface="Calibri"/>
              </a:rPr>
              <a:t>font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2" dirty="0">
                <a:latin typeface="Arial"/>
                <a:cs typeface="Arial"/>
              </a:rPr>
              <a:t>trong nội dung </a:t>
            </a:r>
            <a:r>
              <a:rPr dirty="0">
                <a:latin typeface="Arial"/>
                <a:cs typeface="Arial"/>
              </a:rPr>
              <a:t>văn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bản.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100">
              <a:latin typeface="Times New Roman"/>
              <a:cs typeface="Times New Roman"/>
            </a:endParaRPr>
          </a:p>
          <a:p>
            <a:pPr marL="8914"/>
            <a:r>
              <a:rPr spc="-2" dirty="0">
                <a:latin typeface="Calibri"/>
                <a:cs typeface="Calibri"/>
              </a:rPr>
              <a:t>Thẻ </a:t>
            </a:r>
            <a:r>
              <a:rPr spc="-4" dirty="0">
                <a:latin typeface="Calibri"/>
                <a:cs typeface="Calibri"/>
              </a:rPr>
              <a:t>&lt;pre&gt;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bạn </a:t>
            </a:r>
            <a:r>
              <a:rPr dirty="0">
                <a:latin typeface="Arial"/>
                <a:cs typeface="Arial"/>
              </a:rPr>
              <a:t>sao </a:t>
            </a:r>
            <a:r>
              <a:rPr spc="-2" dirty="0">
                <a:latin typeface="Arial"/>
                <a:cs typeface="Arial"/>
              </a:rPr>
              <a:t>chép-dán nội dung cùng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2" dirty="0">
                <a:latin typeface="Arial"/>
                <a:cs typeface="Arial"/>
              </a:rPr>
              <a:t>định dạng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4" dirty="0">
                <a:latin typeface="Calibri"/>
                <a:cs typeface="Calibri"/>
              </a:rPr>
              <a:t>gốc.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6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0" y="68309"/>
            <a:ext cx="274066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</a:t>
            </a:r>
            <a:r>
              <a:rPr lang="vi-VN" spc="-13" dirty="0"/>
              <a:t>VĂN </a:t>
            </a:r>
            <a:r>
              <a:rPr lang="vi-VN" spc="-2" dirty="0"/>
              <a:t>BẢN TRƯỚC </a:t>
            </a:r>
            <a:r>
              <a:rPr lang="vi-VN" spc="-18" dirty="0"/>
              <a:t>VÀ </a:t>
            </a:r>
            <a:r>
              <a:rPr lang="vi-VN" spc="-2" dirty="0"/>
              <a:t>ĐƠN</a:t>
            </a:r>
            <a:r>
              <a:rPr lang="vi-VN" spc="15" dirty="0"/>
              <a:t> </a:t>
            </a:r>
            <a:r>
              <a:rPr lang="vi-VN" spc="-2" dirty="0"/>
              <a:t>2-2</a:t>
            </a:r>
            <a:endParaRPr lang="vi-VN" spc="-2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20903"/>
            <a:ext cx="313701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thẻ được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trước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8794" y="710762"/>
            <a:ext cx="2985793" cy="1758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569116"/>
              </p:ext>
            </p:extLst>
          </p:nvPr>
        </p:nvGraphicFramePr>
        <p:xfrm>
          <a:off x="245351" y="714163"/>
          <a:ext cx="3487656" cy="174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6855"/>
                <a:gridCol w="2590801"/>
              </a:tblGrid>
              <a:tr h="2584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Thẻ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1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34988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134" marB="0">
                    <a:solidFill>
                      <a:srgbClr val="943735"/>
                    </a:solidFill>
                  </a:tcPr>
                </a:tc>
              </a:tr>
              <a:tr h="2309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Calibri"/>
                          <a:cs typeface="Calibri"/>
                        </a:rPr>
                        <a:t>&lt;em&gt;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2267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văn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 nhấn mạnh</a:t>
                      </a:r>
                      <a:r>
                        <a:rPr sz="600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Calibri"/>
                          <a:cs typeface="Calibri"/>
                        </a:rPr>
                        <a:t>(nghiêng)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3117" marB="0">
                    <a:solidFill>
                      <a:srgbClr val="D6E3BC"/>
                    </a:solidFill>
                  </a:tcPr>
                </a:tc>
              </a:tr>
              <a:tr h="3057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&lt;dfn&gt;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2267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</a:t>
                      </a:r>
                      <a:r>
                        <a:rPr sz="600" spc="0" dirty="0">
                          <a:latin typeface="Calibri"/>
                          <a:cs typeface="Calibri"/>
                        </a:rPr>
                        <a:t>thuật </a:t>
                      </a:r>
                      <a:r>
                        <a:rPr sz="600" spc="5" dirty="0">
                          <a:latin typeface="Calibri"/>
                          <a:cs typeface="Calibri"/>
                        </a:rPr>
                        <a:t>ngữ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nghĩa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17" marB="0">
                    <a:solidFill>
                      <a:srgbClr val="F1DCDB"/>
                    </a:solidFill>
                  </a:tcPr>
                </a:tc>
              </a:tr>
              <a:tr h="3417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&lt;code&gt;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2551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cho </a:t>
                      </a:r>
                      <a:r>
                        <a:rPr sz="600" spc="0" dirty="0">
                          <a:latin typeface="Calibri"/>
                          <a:cs typeface="Calibri"/>
                        </a:rPr>
                        <a:t>các 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đoạn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mã máy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33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&lt;samp&gt;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2551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Sử dụng cho </a:t>
                      </a:r>
                      <a:r>
                        <a:rPr sz="600" spc="0" dirty="0">
                          <a:latin typeface="Calibri"/>
                          <a:cs typeface="Calibri"/>
                        </a:rPr>
                        <a:t>ví </a:t>
                      </a:r>
                      <a:r>
                        <a:rPr sz="600" spc="5" dirty="0">
                          <a:latin typeface="Calibri"/>
                          <a:cs typeface="Calibri"/>
                        </a:rPr>
                        <a:t>dụ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mẫu 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chương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máy</a:t>
                      </a:r>
                      <a:r>
                        <a:rPr sz="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</a:tr>
              <a:tr h="276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Calibri"/>
                          <a:cs typeface="Calibri"/>
                        </a:rPr>
                        <a:t>&lt;cite&gt;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1134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4413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trích</a:t>
                      </a:r>
                      <a:r>
                        <a:rPr sz="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dẫn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85313"/>
            <a:ext cx="287901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 MỘT KHỐI-</a:t>
            </a:r>
            <a:r>
              <a:rPr lang="vi-VN" spc="-7" dirty="0"/>
              <a:t> </a:t>
            </a:r>
            <a:r>
              <a:rPr lang="vi-VN" spc="-11" dirty="0"/>
              <a:t>BLOCKQUOTE</a:t>
            </a:r>
            <a:endParaRPr lang="vi-VN" spc="-11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04866"/>
            <a:ext cx="3548778" cy="1380999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báo giá dài hoặc khối báo giá, thẻ </a:t>
            </a:r>
            <a:r>
              <a:rPr spc="-2" dirty="0">
                <a:latin typeface="Calibri"/>
                <a:cs typeface="Calibri"/>
              </a:rPr>
              <a:t>&lt;blockquote&gt; </a:t>
            </a:r>
            <a:r>
              <a:rPr dirty="0">
                <a:latin typeface="Calibri"/>
                <a:cs typeface="Calibri"/>
              </a:rPr>
              <a:t>được sử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&lt;blockquote&gt; tạo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đoạt được thụt vào trên trình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Xem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spc="4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về </a:t>
            </a:r>
            <a:r>
              <a:rPr spc="2"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&lt;blockquote&gt;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1700">
              <a:latin typeface="Times New Roman"/>
              <a:cs typeface="Times New Roman"/>
            </a:endParaRPr>
          </a:p>
          <a:p>
            <a:pPr marL="5571"/>
            <a:r>
              <a:rPr sz="700" spc="-7" dirty="0">
                <a:latin typeface="Calibri"/>
                <a:cs typeface="Calibri"/>
              </a:rPr>
              <a:t>&lt;blockquote&gt;</a:t>
            </a:r>
            <a:endParaRPr sz="700">
              <a:latin typeface="Calibri"/>
              <a:cs typeface="Calibri"/>
            </a:endParaRPr>
          </a:p>
          <a:p>
            <a:pPr marL="5571">
              <a:spcBef>
                <a:spcPts val="421"/>
              </a:spcBef>
            </a:pPr>
            <a:r>
              <a:rPr sz="700" spc="-2" dirty="0">
                <a:latin typeface="Calibri"/>
                <a:cs typeface="Calibri"/>
              </a:rPr>
              <a:t>“When one door closes, another opens; but we often look </a:t>
            </a:r>
            <a:r>
              <a:rPr sz="700" dirty="0">
                <a:latin typeface="Calibri"/>
                <a:cs typeface="Calibri"/>
              </a:rPr>
              <a:t>so </a:t>
            </a:r>
            <a:r>
              <a:rPr sz="700" spc="-2" dirty="0">
                <a:latin typeface="Calibri"/>
                <a:cs typeface="Calibri"/>
              </a:rPr>
              <a:t>long and so </a:t>
            </a:r>
            <a:r>
              <a:rPr sz="700" spc="-4" dirty="0">
                <a:latin typeface="Calibri"/>
                <a:cs typeface="Calibri"/>
              </a:rPr>
              <a:t>regretfully upon</a:t>
            </a:r>
            <a:r>
              <a:rPr sz="700" spc="79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the</a:t>
            </a:r>
            <a:endParaRPr sz="700">
              <a:latin typeface="Calibri"/>
              <a:cs typeface="Calibri"/>
            </a:endParaRPr>
          </a:p>
          <a:p>
            <a:pPr marL="125916">
              <a:spcBef>
                <a:spcPts val="421"/>
              </a:spcBef>
            </a:pPr>
            <a:r>
              <a:rPr sz="700" spc="-2" dirty="0">
                <a:latin typeface="Calibri"/>
                <a:cs typeface="Calibri"/>
              </a:rPr>
              <a:t>closed door that </a:t>
            </a:r>
            <a:r>
              <a:rPr sz="700" spc="-4" dirty="0">
                <a:latin typeface="Calibri"/>
                <a:cs typeface="Calibri"/>
              </a:rPr>
              <a:t>we </a:t>
            </a:r>
            <a:r>
              <a:rPr sz="700" spc="-2" dirty="0">
                <a:latin typeface="Calibri"/>
                <a:cs typeface="Calibri"/>
              </a:rPr>
              <a:t>do not see the one which has </a:t>
            </a:r>
            <a:r>
              <a:rPr sz="700" spc="-4" dirty="0">
                <a:latin typeface="Calibri"/>
                <a:cs typeface="Calibri"/>
              </a:rPr>
              <a:t>opened </a:t>
            </a:r>
            <a:r>
              <a:rPr sz="700" spc="-7" dirty="0">
                <a:latin typeface="Calibri"/>
                <a:cs typeface="Calibri"/>
              </a:rPr>
              <a:t>for </a:t>
            </a:r>
            <a:r>
              <a:rPr sz="700" spc="-15" dirty="0">
                <a:latin typeface="Calibri"/>
                <a:cs typeface="Calibri"/>
              </a:rPr>
              <a:t>us.” </a:t>
            </a:r>
            <a:r>
              <a:rPr sz="700" spc="-4" dirty="0">
                <a:latin typeface="Calibri"/>
                <a:cs typeface="Calibri"/>
              </a:rPr>
              <a:t>-Alexander Graham</a:t>
            </a:r>
            <a:r>
              <a:rPr sz="700" spc="103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Bell</a:t>
            </a:r>
            <a:endParaRPr sz="700">
              <a:latin typeface="Calibri"/>
              <a:cs typeface="Calibri"/>
            </a:endParaRPr>
          </a:p>
          <a:p>
            <a:pPr marL="5571">
              <a:spcBef>
                <a:spcPts val="423"/>
              </a:spcBef>
            </a:pPr>
            <a:r>
              <a:rPr sz="700" spc="-4" dirty="0">
                <a:latin typeface="Calibri"/>
                <a:cs typeface="Calibri"/>
              </a:rPr>
              <a:t>&lt;/blockquote&gt;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9292" y="1054241"/>
            <a:ext cx="1117693" cy="10549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635" y="38769"/>
            <a:ext cx="3489476" cy="276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3128" y="75247"/>
            <a:ext cx="93216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DANH</a:t>
            </a:r>
            <a:r>
              <a:rPr lang="vi-VN" spc="-26" dirty="0"/>
              <a:t> </a:t>
            </a:r>
            <a:r>
              <a:rPr lang="vi-VN" spc="-4" dirty="0"/>
              <a:t>SÁCH</a:t>
            </a:r>
            <a:endParaRPr lang="vi-VN" spc="-4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15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08922" y="916849"/>
            <a:ext cx="1548017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5891" y="1242134"/>
            <a:ext cx="775384" cy="190226"/>
          </a:xfrm>
          <a:prstGeom prst="rect">
            <a:avLst/>
          </a:prstGeom>
        </p:spPr>
        <p:txBody>
          <a:bodyPr vert="horz" wrap="square" lIns="0" tIns="10586" rIns="0" bIns="0" rtlCol="0">
            <a:spAutoFit/>
          </a:bodyPr>
          <a:lstStyle/>
          <a:p>
            <a:pPr marL="230103" marR="2229" indent="-224810">
              <a:lnSpc>
                <a:spcPts val="719"/>
              </a:lnSpc>
              <a:spcBef>
                <a:spcPts val="83"/>
              </a:spcBef>
            </a:pP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Là một bộ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sưu tập</a:t>
            </a:r>
            <a:r>
              <a:rPr sz="600" spc="-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các  mặt</a:t>
            </a:r>
            <a:r>
              <a:rPr sz="6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8494" y="1285494"/>
            <a:ext cx="1652319" cy="9821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14939" y="1647507"/>
            <a:ext cx="736326" cy="19029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Hiển thị một danh</a:t>
            </a:r>
            <a:r>
              <a:rPr sz="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sách</a:t>
            </a:r>
            <a:endParaRPr sz="600">
              <a:latin typeface="Calibri"/>
              <a:cs typeface="Calibri"/>
            </a:endParaRPr>
          </a:p>
          <a:p>
            <a:pPr marL="7522"/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các mặt hàng </a:t>
            </a:r>
            <a:r>
              <a:rPr sz="600" dirty="0">
                <a:solidFill>
                  <a:srgbClr val="FFFFFF"/>
                </a:solidFill>
                <a:latin typeface="Calibri"/>
                <a:cs typeface="Calibri"/>
              </a:rPr>
              <a:t>liên</a:t>
            </a:r>
            <a:r>
              <a:rPr sz="600" spc="-3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quan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3184" y="1909876"/>
            <a:ext cx="1452298" cy="1150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71816" y="2467922"/>
            <a:ext cx="890633" cy="28105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 marR="2229" algn="ctr">
              <a:lnSpc>
                <a:spcPct val="98900"/>
              </a:lnSpc>
              <a:spcBef>
                <a:spcPts val="53"/>
              </a:spcBef>
            </a:pP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tổ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600" spc="-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theo 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tuần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hoặc 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nonsequential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92247" y="159156"/>
            <a:ext cx="1412690" cy="12099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1245" y="475882"/>
            <a:ext cx="788587" cy="28105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293" marR="2229" indent="557" algn="ctr">
              <a:lnSpc>
                <a:spcPct val="99000"/>
              </a:lnSpc>
              <a:spcBef>
                <a:spcPts val="53"/>
              </a:spcBef>
            </a:pP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chứa đoạn </a:t>
            </a:r>
            <a:r>
              <a:rPr sz="600" spc="-4" dirty="0">
                <a:solidFill>
                  <a:srgbClr val="FFFFFF"/>
                </a:solidFill>
                <a:latin typeface="Arial"/>
                <a:cs typeface="Arial"/>
              </a:rPr>
              <a:t>văn  </a:t>
            </a:r>
            <a:r>
              <a:rPr sz="600" spc="-2" dirty="0">
                <a:solidFill>
                  <a:srgbClr val="FFFFFF"/>
                </a:solidFill>
                <a:latin typeface="Arial"/>
                <a:cs typeface="Arial"/>
              </a:rPr>
              <a:t>bản, hình ảnh, liên</a:t>
            </a:r>
            <a:r>
              <a:rPr sz="600" spc="-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kết,  </a:t>
            </a:r>
            <a:r>
              <a:rPr sz="600" spc="-4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danh sách</a:t>
            </a:r>
            <a:r>
              <a:rPr sz="600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21561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</a:t>
            </a:r>
            <a:r>
              <a:rPr lang="vi-VN" spc="-11" dirty="0"/>
              <a:t>CÓ </a:t>
            </a:r>
            <a:r>
              <a:rPr lang="vi-VN" spc="-2" dirty="0"/>
              <a:t>THỨ TỰ</a:t>
            </a:r>
            <a:r>
              <a:rPr lang="vi-VN" spc="-20" dirty="0"/>
              <a:t> </a:t>
            </a:r>
            <a:r>
              <a:rPr lang="vi-VN" spc="-2" dirty="0"/>
              <a:t>1-2</a:t>
            </a:r>
            <a:endParaRPr lang="vi-VN"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549329" cy="260301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Danh sách sẽ được </a:t>
            </a:r>
            <a:r>
              <a:rPr spc="-2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bằng cách sử dụng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hiệu chữ </a:t>
            </a:r>
            <a:r>
              <a:rPr spc="-2" dirty="0">
                <a:latin typeface="Calibri"/>
                <a:cs typeface="Calibri"/>
              </a:rPr>
              <a:t>cái </a:t>
            </a:r>
            <a:r>
              <a:rPr dirty="0">
                <a:latin typeface="Calibri"/>
                <a:cs typeface="Calibri"/>
              </a:rPr>
              <a:t>hoặc  numbered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Hai phần tử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đề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danh sách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là:</a:t>
            </a:r>
          </a:p>
          <a:p>
            <a:pPr marL="326489" lvl="1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OL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spc="-18" dirty="0">
                <a:latin typeface="Calibri"/>
                <a:cs typeface="Calibri"/>
              </a:rPr>
              <a:t>Tạo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có </a:t>
            </a:r>
            <a:r>
              <a:rPr spc="2" dirty="0">
                <a:latin typeface="Calibri"/>
                <a:cs typeface="Calibri"/>
              </a:rPr>
              <a:t>thứ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</a:t>
            </a:r>
          </a:p>
          <a:p>
            <a:pPr marL="326489" lvl="1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LI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Là phần tử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con trong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OL</a:t>
            </a:r>
          </a:p>
          <a:p>
            <a:pPr marL="5571">
              <a:spcBef>
                <a:spcPts val="64"/>
              </a:spcBef>
            </a:pPr>
            <a:r>
              <a:rPr sz="700" spc="-2" dirty="0">
                <a:latin typeface="Calibri"/>
                <a:cs typeface="Calibri"/>
              </a:rPr>
              <a:t>&lt;!DOCTYPE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 dirty="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&lt;html&gt;</a:t>
            </a:r>
            <a:endParaRPr sz="700" dirty="0">
              <a:latin typeface="Calibri"/>
              <a:cs typeface="Calibri"/>
            </a:endParaRPr>
          </a:p>
          <a:p>
            <a:pPr marR="3230907" algn="ctr"/>
            <a:r>
              <a:rPr sz="700" spc="-4" dirty="0">
                <a:latin typeface="Calibri"/>
                <a:cs typeface="Calibri"/>
              </a:rPr>
              <a:t>&lt;head&gt;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&lt;title&gt;Days </a:t>
            </a:r>
            <a:r>
              <a:rPr sz="700" spc="-2" dirty="0">
                <a:latin typeface="Calibri"/>
                <a:cs typeface="Calibri"/>
              </a:rPr>
              <a:t>in a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Week&lt;/title&gt;</a:t>
            </a:r>
            <a:endParaRPr sz="700" dirty="0">
              <a:latin typeface="Calibri"/>
              <a:cs typeface="Calibri"/>
            </a:endParaRPr>
          </a:p>
          <a:p>
            <a:pPr marR="3196642" algn="ctr"/>
            <a:r>
              <a:rPr sz="700" spc="-4" dirty="0">
                <a:latin typeface="Calibri"/>
                <a:cs typeface="Calibri"/>
              </a:rPr>
              <a:t>&lt;/head&gt;</a:t>
            </a:r>
            <a:endParaRPr sz="700" dirty="0">
              <a:latin typeface="Calibri"/>
              <a:cs typeface="Calibri"/>
            </a:endParaRPr>
          </a:p>
          <a:p>
            <a:pPr marR="3230628" algn="ctr"/>
            <a:r>
              <a:rPr sz="700" spc="-4" dirty="0">
                <a:latin typeface="Calibri"/>
                <a:cs typeface="Calibri"/>
              </a:rPr>
              <a:t>&lt;body&gt;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&lt;h2&gt;Days </a:t>
            </a:r>
            <a:r>
              <a:rPr sz="700" spc="-2" dirty="0">
                <a:latin typeface="Calibri"/>
                <a:cs typeface="Calibri"/>
              </a:rPr>
              <a:t>in a </a:t>
            </a:r>
            <a:r>
              <a:rPr sz="700" spc="-7" dirty="0">
                <a:latin typeface="Calibri"/>
                <a:cs typeface="Calibri"/>
              </a:rPr>
              <a:t>Week:&lt;/h2&gt;</a:t>
            </a:r>
            <a:endParaRPr sz="700" dirty="0">
              <a:latin typeface="Calibri"/>
              <a:cs typeface="Calibri"/>
            </a:endParaRPr>
          </a:p>
          <a:p>
            <a:pPr marR="3262107" algn="ctr"/>
            <a:r>
              <a:rPr sz="700" spc="-2" dirty="0">
                <a:latin typeface="Calibri"/>
                <a:cs typeface="Calibri"/>
              </a:rPr>
              <a:t>&lt;ol&gt;</a:t>
            </a:r>
            <a:endParaRPr sz="700" dirty="0">
              <a:latin typeface="Calibri"/>
              <a:cs typeface="Calibri"/>
            </a:endParaRPr>
          </a:p>
          <a:p>
            <a:pPr marL="126473"/>
            <a:r>
              <a:rPr sz="700" spc="-4" dirty="0">
                <a:latin typeface="Calibri"/>
                <a:cs typeface="Calibri"/>
              </a:rPr>
              <a:t>&lt;li&gt;Sunday&lt;/li&gt;</a:t>
            </a:r>
            <a:endParaRPr sz="700" dirty="0">
              <a:latin typeface="Calibri"/>
              <a:cs typeface="Calibri"/>
            </a:endParaRPr>
          </a:p>
          <a:p>
            <a:pPr marL="126473"/>
            <a:r>
              <a:rPr sz="700" spc="-4" dirty="0">
                <a:latin typeface="Calibri"/>
                <a:cs typeface="Calibri"/>
              </a:rPr>
              <a:t>&lt;li&gt;Monday&lt;/li&gt;</a:t>
            </a:r>
            <a:endParaRPr sz="700" dirty="0">
              <a:latin typeface="Calibri"/>
              <a:cs typeface="Calibri"/>
            </a:endParaRPr>
          </a:p>
          <a:p>
            <a:pPr marL="126473"/>
            <a:r>
              <a:rPr sz="700" spc="-7" dirty="0">
                <a:latin typeface="Calibri"/>
                <a:cs typeface="Calibri"/>
              </a:rPr>
              <a:t>&lt;li&gt;Tuesday&lt;/li&gt;</a:t>
            </a:r>
            <a:endParaRPr sz="700" dirty="0">
              <a:latin typeface="Calibri"/>
              <a:cs typeface="Calibri"/>
            </a:endParaRPr>
          </a:p>
          <a:p>
            <a:pPr marL="126473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&lt;li&gt;Wednesday&lt;/li&gt;</a:t>
            </a:r>
            <a:endParaRPr sz="700" dirty="0">
              <a:latin typeface="Calibri"/>
              <a:cs typeface="Calibri"/>
            </a:endParaRPr>
          </a:p>
          <a:p>
            <a:pPr marL="126473"/>
            <a:r>
              <a:rPr sz="700" spc="-4" dirty="0">
                <a:latin typeface="Calibri"/>
                <a:cs typeface="Calibri"/>
              </a:rPr>
              <a:t>&lt;li&gt;Thursday&lt;/li&gt;</a:t>
            </a:r>
            <a:endParaRPr sz="700" dirty="0">
              <a:latin typeface="Calibri"/>
              <a:cs typeface="Calibri"/>
            </a:endParaRPr>
          </a:p>
          <a:p>
            <a:pPr marL="126473"/>
            <a:r>
              <a:rPr sz="700" spc="-4" dirty="0">
                <a:latin typeface="Calibri"/>
                <a:cs typeface="Calibri"/>
              </a:rPr>
              <a:t>&lt;li&gt;Friday&lt;/li&gt;</a:t>
            </a:r>
            <a:endParaRPr sz="700" dirty="0">
              <a:latin typeface="Calibri"/>
              <a:cs typeface="Calibri"/>
            </a:endParaRPr>
          </a:p>
          <a:p>
            <a:pPr marL="126473"/>
            <a:r>
              <a:rPr sz="700" spc="-4" dirty="0">
                <a:latin typeface="Calibri"/>
                <a:cs typeface="Calibri"/>
              </a:rPr>
              <a:t>&lt;li&gt;Saturday&lt;/li&gt;</a:t>
            </a:r>
            <a:endParaRPr sz="700" dirty="0">
              <a:latin typeface="Calibri"/>
              <a:cs typeface="Calibri"/>
            </a:endParaRPr>
          </a:p>
          <a:p>
            <a:pPr marR="3229793" algn="ctr"/>
            <a:r>
              <a:rPr sz="700" spc="-7" dirty="0">
                <a:latin typeface="Calibri"/>
                <a:cs typeface="Calibri"/>
              </a:rPr>
              <a:t>&lt;/ol&gt;</a:t>
            </a:r>
            <a:endParaRPr sz="700" dirty="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&lt;/body&gt;</a:t>
            </a:r>
            <a:endParaRPr sz="700" dirty="0">
              <a:latin typeface="Calibri"/>
              <a:cs typeface="Calibri"/>
            </a:endParaRPr>
          </a:p>
          <a:p>
            <a:pPr marL="5571">
              <a:spcBef>
                <a:spcPts val="75"/>
              </a:spcBef>
            </a:pPr>
            <a:r>
              <a:rPr sz="600" dirty="0">
                <a:latin typeface="Calibri"/>
                <a:cs typeface="Calibri"/>
              </a:rPr>
              <a:t>&lt;/html&gt;</a:t>
            </a:r>
          </a:p>
        </p:txBody>
      </p:sp>
      <p:sp>
        <p:nvSpPr>
          <p:cNvPr id="5" name="object 5"/>
          <p:cNvSpPr/>
          <p:nvPr/>
        </p:nvSpPr>
        <p:spPr>
          <a:xfrm>
            <a:off x="1760181" y="1121029"/>
            <a:ext cx="1958762" cy="16946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21561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</a:t>
            </a:r>
            <a:r>
              <a:rPr lang="vi-VN" spc="-11" dirty="0"/>
              <a:t>CÓ </a:t>
            </a:r>
            <a:r>
              <a:rPr lang="vi-VN" spc="-2" dirty="0"/>
              <a:t>THỨ TỰ</a:t>
            </a:r>
            <a:r>
              <a:rPr lang="vi-VN" spc="-20" dirty="0"/>
              <a:t> </a:t>
            </a:r>
            <a:r>
              <a:rPr lang="vi-VN" spc="-2" dirty="0"/>
              <a:t>2-2</a:t>
            </a:r>
            <a:endParaRPr lang="vi-VN" spc="-2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11364" y="386895"/>
            <a:ext cx="297143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kiểu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2" dirty="0">
                <a:latin typeface="Calibri"/>
                <a:cs typeface="Calibri"/>
              </a:rPr>
              <a:t>đánh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855" y="574731"/>
            <a:ext cx="2259644" cy="1812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14896"/>
              </p:ext>
            </p:extLst>
          </p:nvPr>
        </p:nvGraphicFramePr>
        <p:xfrm>
          <a:off x="759156" y="578132"/>
          <a:ext cx="2244461" cy="18012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3538"/>
                <a:gridCol w="1450923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Giá trị thuộc</a:t>
                      </a:r>
                      <a:r>
                        <a:rPr sz="700" b="1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1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6604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Ví</a:t>
                      </a:r>
                      <a:r>
                        <a:rPr sz="700" b="1" spc="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dụ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134" marB="0">
                    <a:solidFill>
                      <a:srgbClr val="943735"/>
                    </a:solidFill>
                  </a:tcPr>
                </a:tc>
              </a:tr>
              <a:tr h="2309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decimal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0" dirty="0">
                          <a:latin typeface="Calibri"/>
                          <a:cs typeface="Calibri"/>
                        </a:rPr>
                        <a:t>1, 2,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 3…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</a:tr>
              <a:tr h="3057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0" dirty="0">
                          <a:latin typeface="Calibri"/>
                          <a:cs typeface="Calibri"/>
                        </a:rPr>
                        <a:t>lower-alpha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0" dirty="0">
                          <a:latin typeface="Calibri"/>
                          <a:cs typeface="Calibri"/>
                        </a:rPr>
                        <a:t>a, b,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 c…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</a:tr>
              <a:tr h="3417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0" dirty="0">
                          <a:latin typeface="Calibri"/>
                          <a:cs typeface="Calibri"/>
                        </a:rPr>
                        <a:t>upper-alpha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A, 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B,</a:t>
                      </a:r>
                      <a:r>
                        <a:rPr sz="6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C…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</a:tr>
              <a:tr h="333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lower-roman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55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600" dirty="0">
                          <a:latin typeface="Calibri"/>
                          <a:cs typeface="Calibri"/>
                        </a:rPr>
                        <a:t>i, ii,</a:t>
                      </a:r>
                      <a:r>
                        <a:rPr sz="600" spc="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dirty="0">
                          <a:latin typeface="Calibri"/>
                          <a:cs typeface="Calibri"/>
                        </a:rPr>
                        <a:t>iii…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551" marB="0">
                    <a:solidFill>
                      <a:srgbClr val="F1DCDB"/>
                    </a:solidFill>
                  </a:tcPr>
                </a:tc>
              </a:tr>
              <a:tr h="2763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Calibri"/>
                          <a:cs typeface="Calibri"/>
                        </a:rPr>
                        <a:t>upper-roman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600" spc="0" dirty="0">
                          <a:latin typeface="Calibri"/>
                          <a:cs typeface="Calibri"/>
                        </a:rPr>
                        <a:t>I, II,</a:t>
                      </a:r>
                      <a:r>
                        <a:rPr sz="6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5" dirty="0">
                          <a:latin typeface="Calibri"/>
                          <a:cs typeface="Calibri"/>
                        </a:rPr>
                        <a:t>III…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2551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11363" y="2388616"/>
            <a:ext cx="3516322" cy="42681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Arial"/>
                <a:cs typeface="Arial"/>
              </a:rPr>
              <a:t>list-style-type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dirty="0">
                <a:latin typeface="Arial"/>
                <a:cs typeface="Arial"/>
              </a:rPr>
              <a:t>được </a:t>
            </a:r>
            <a:r>
              <a:rPr spc="2" dirty="0">
                <a:latin typeface="Arial"/>
                <a:cs typeface="Arial"/>
              </a:rPr>
              <a:t>sử </a:t>
            </a:r>
            <a:r>
              <a:rPr dirty="0">
                <a:latin typeface="Arial"/>
                <a:cs typeface="Arial"/>
              </a:rPr>
              <a:t>dụng để xác định một kiểu số cho danh  </a:t>
            </a:r>
            <a:r>
              <a:rPr spc="2" dirty="0">
                <a:latin typeface="Arial"/>
                <a:cs typeface="Arial"/>
              </a:rPr>
              <a:t>sách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thứ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style , được chỉ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với các thẻ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&lt;ol&gt;.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313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</a:t>
            </a:r>
            <a:r>
              <a:rPr lang="vi-VN" spc="-4" dirty="0"/>
              <a:t>KHÔNG </a:t>
            </a:r>
            <a:r>
              <a:rPr lang="vi-VN" spc="-9" dirty="0"/>
              <a:t>CÓ </a:t>
            </a:r>
            <a:r>
              <a:rPr lang="vi-VN" spc="-2" dirty="0"/>
              <a:t>THỨ TỰ</a:t>
            </a:r>
            <a:r>
              <a:rPr lang="vi-VN" spc="-13" dirty="0"/>
              <a:t> </a:t>
            </a:r>
            <a:r>
              <a:rPr lang="vi-VN" dirty="0" smtClean="0"/>
              <a:t>1-3</a:t>
            </a:r>
            <a:endParaRPr lang="vi-VN"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10307"/>
            <a:ext cx="3349913" cy="2545246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được sắp </a:t>
            </a:r>
            <a:r>
              <a:rPr spc="-2" dirty="0">
                <a:latin typeface="Calibri"/>
                <a:cs typeface="Calibri"/>
              </a:rPr>
              <a:t>xếp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thứ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Hai phần tử 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UL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spc="-18" dirty="0">
                <a:latin typeface="Calibri"/>
                <a:cs typeface="Calibri"/>
              </a:rPr>
              <a:t>Tạo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thứ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LI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spc="-18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con bên trong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UL.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2" dirty="0">
                <a:latin typeface="Calibri"/>
                <a:cs typeface="Calibri"/>
              </a:rPr>
              <a:t>Xem </a:t>
            </a:r>
            <a:r>
              <a:rPr spc="2" dirty="0">
                <a:latin typeface="Calibri"/>
                <a:cs typeface="Calibri"/>
              </a:rPr>
              <a:t>đoạn mã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906"/>
              </a:spcBef>
            </a:pPr>
            <a:r>
              <a:rPr sz="700" spc="-2" dirty="0">
                <a:latin typeface="Calibri"/>
                <a:cs typeface="Calibri"/>
              </a:rPr>
              <a:t>&lt;!DOCTYPE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&lt;html&gt;</a:t>
            </a:r>
            <a:endParaRPr sz="700">
              <a:latin typeface="Calibri"/>
              <a:cs typeface="Calibri"/>
            </a:endParaRPr>
          </a:p>
          <a:p>
            <a:pPr marR="3028941" algn="ctr"/>
            <a:r>
              <a:rPr sz="700" spc="-2" dirty="0">
                <a:latin typeface="Calibri"/>
                <a:cs typeface="Calibri"/>
              </a:rPr>
              <a:t>&lt;head&gt;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&lt;title&gt;Features </a:t>
            </a:r>
            <a:r>
              <a:rPr sz="700" spc="-2" dirty="0">
                <a:latin typeface="Calibri"/>
                <a:cs typeface="Calibri"/>
              </a:rPr>
              <a:t>of</a:t>
            </a:r>
            <a:r>
              <a:rPr sz="700" spc="18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EasyPad&lt;/title&gt;</a:t>
            </a:r>
            <a:endParaRPr sz="700">
              <a:latin typeface="Calibri"/>
              <a:cs typeface="Calibri"/>
            </a:endParaRPr>
          </a:p>
          <a:p>
            <a:pPr marR="2994954" algn="ctr"/>
            <a:r>
              <a:rPr sz="700" spc="-4" dirty="0">
                <a:latin typeface="Calibri"/>
                <a:cs typeface="Calibri"/>
              </a:rPr>
              <a:t>&lt;/head&gt;</a:t>
            </a:r>
            <a:endParaRPr sz="700">
              <a:latin typeface="Calibri"/>
              <a:cs typeface="Calibri"/>
            </a:endParaRPr>
          </a:p>
          <a:p>
            <a:pPr marR="3028662" algn="ctr"/>
            <a:r>
              <a:rPr sz="700" spc="-4" dirty="0">
                <a:latin typeface="Calibri"/>
                <a:cs typeface="Calibri"/>
              </a:rPr>
              <a:t>&lt;body&gt;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&lt;h2&gt;Features </a:t>
            </a:r>
            <a:r>
              <a:rPr sz="700" spc="-2" dirty="0">
                <a:latin typeface="Calibri"/>
                <a:cs typeface="Calibri"/>
              </a:rPr>
              <a:t>of</a:t>
            </a:r>
            <a:r>
              <a:rPr sz="700" spc="18" dirty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EasyPad&lt;/h2&gt;</a:t>
            </a:r>
            <a:endParaRPr sz="700">
              <a:latin typeface="Calibri"/>
              <a:cs typeface="Calibri"/>
            </a:endParaRPr>
          </a:p>
          <a:p>
            <a:pPr marR="3060141" algn="ctr"/>
            <a:r>
              <a:rPr sz="700" spc="-2" dirty="0">
                <a:latin typeface="Calibri"/>
                <a:cs typeface="Calibri"/>
              </a:rPr>
              <a:t>&lt;ul&gt;</a:t>
            </a:r>
            <a:endParaRPr sz="700">
              <a:latin typeface="Calibri"/>
              <a:cs typeface="Calibri"/>
            </a:endParaRPr>
          </a:p>
          <a:p>
            <a:pPr marL="126473"/>
            <a:r>
              <a:rPr sz="700" spc="-2" dirty="0">
                <a:latin typeface="Calibri"/>
                <a:cs typeface="Calibri"/>
              </a:rPr>
              <a:t>&lt;li&gt;Opens </a:t>
            </a:r>
            <a:r>
              <a:rPr sz="700" spc="-4" dirty="0">
                <a:latin typeface="Calibri"/>
                <a:cs typeface="Calibri"/>
              </a:rPr>
              <a:t>many </a:t>
            </a:r>
            <a:r>
              <a:rPr sz="700" spc="-2" dirty="0">
                <a:latin typeface="Calibri"/>
                <a:cs typeface="Calibri"/>
              </a:rPr>
              <a:t>files </a:t>
            </a:r>
            <a:r>
              <a:rPr sz="700" spc="-4" dirty="0">
                <a:latin typeface="Calibri"/>
                <a:cs typeface="Calibri"/>
              </a:rPr>
              <a:t>at </a:t>
            </a:r>
            <a:r>
              <a:rPr sz="700" spc="-2" dirty="0">
                <a:latin typeface="Calibri"/>
                <a:cs typeface="Calibri"/>
              </a:rPr>
              <a:t>a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time&lt;/li&gt;</a:t>
            </a:r>
            <a:endParaRPr sz="700">
              <a:latin typeface="Calibri"/>
              <a:cs typeface="Calibri"/>
            </a:endParaRPr>
          </a:p>
          <a:p>
            <a:pPr marL="126473">
              <a:spcBef>
                <a:spcPts val="2"/>
              </a:spcBef>
            </a:pPr>
            <a:r>
              <a:rPr sz="700" spc="-2" dirty="0">
                <a:latin typeface="Calibri"/>
                <a:cs typeface="Calibri"/>
              </a:rPr>
              <a:t>&lt;li&gt;Unlimited undo and</a:t>
            </a:r>
            <a:r>
              <a:rPr sz="700" spc="-11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redo&lt;/li&gt;</a:t>
            </a:r>
            <a:endParaRPr sz="700">
              <a:latin typeface="Calibri"/>
              <a:cs typeface="Calibri"/>
            </a:endParaRPr>
          </a:p>
          <a:p>
            <a:pPr marL="207538" marR="2173160" indent="-81065"/>
            <a:r>
              <a:rPr sz="700" spc="-4" dirty="0">
                <a:latin typeface="Calibri"/>
                <a:cs typeface="Calibri"/>
              </a:rPr>
              <a:t>&lt;li&gt;Reads </a:t>
            </a:r>
            <a:r>
              <a:rPr sz="700" spc="-2" dirty="0">
                <a:latin typeface="Calibri"/>
                <a:cs typeface="Calibri"/>
              </a:rPr>
              <a:t>and </a:t>
            </a:r>
            <a:r>
              <a:rPr sz="700" spc="-4" dirty="0">
                <a:latin typeface="Calibri"/>
                <a:cs typeface="Calibri"/>
              </a:rPr>
              <a:t>writes </a:t>
            </a:r>
            <a:r>
              <a:rPr sz="700" spc="-2" dirty="0">
                <a:latin typeface="Calibri"/>
                <a:cs typeface="Calibri"/>
              </a:rPr>
              <a:t>both  </a:t>
            </a:r>
            <a:r>
              <a:rPr sz="700" spc="-4" dirty="0">
                <a:latin typeface="Calibri"/>
                <a:cs typeface="Calibri"/>
              </a:rPr>
              <a:t>Windows </a:t>
            </a:r>
            <a:r>
              <a:rPr sz="700" spc="-2" dirty="0">
                <a:latin typeface="Calibri"/>
                <a:cs typeface="Calibri"/>
              </a:rPr>
              <a:t>and Unix files&lt;/li&gt;</a:t>
            </a:r>
            <a:endParaRPr sz="700">
              <a:latin typeface="Calibri"/>
              <a:cs typeface="Calibri"/>
            </a:endParaRPr>
          </a:p>
          <a:p>
            <a:pPr marR="3026155" algn="ctr"/>
            <a:r>
              <a:rPr sz="700" spc="-2" dirty="0">
                <a:latin typeface="Calibri"/>
                <a:cs typeface="Calibri"/>
              </a:rPr>
              <a:t>&lt;/ul&gt;</a:t>
            </a:r>
            <a:endParaRPr sz="700">
              <a:latin typeface="Calibri"/>
              <a:cs typeface="Calibri"/>
            </a:endParaRPr>
          </a:p>
          <a:p>
            <a:pPr marR="2994954" algn="ctr"/>
            <a:r>
              <a:rPr sz="700" spc="-4" dirty="0">
                <a:latin typeface="Calibri"/>
                <a:cs typeface="Calibri"/>
              </a:rPr>
              <a:t>&lt;/body&gt;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&lt;/html&gt;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57900" y="1106900"/>
            <a:ext cx="1966124" cy="1701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04801" y="2954539"/>
            <a:ext cx="8911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71">
              <a:lnSpc>
                <a:spcPts val="630"/>
              </a:lnSpc>
            </a:pPr>
            <a:r>
              <a:rPr sz="600" spc="-2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1" y="59173"/>
            <a:ext cx="345514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78761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DANH SÁCH KHÔNG </a:t>
            </a:r>
            <a:r>
              <a:rPr lang="vi-VN" spc="-11" dirty="0"/>
              <a:t>CÓ </a:t>
            </a:r>
            <a:r>
              <a:rPr lang="vi-VN" spc="-2" dirty="0"/>
              <a:t>THỨ TỰ</a:t>
            </a:r>
            <a:r>
              <a:rPr lang="vi-VN" spc="15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16180"/>
            <a:ext cx="3549604" cy="2417600"/>
          </a:xfrm>
          <a:prstGeom prst="rect">
            <a:avLst/>
          </a:prstGeom>
        </p:spPr>
        <p:txBody>
          <a:bodyPr vert="horz" wrap="square" lIns="0" tIns="54879" rIns="0" bIns="0" rtlCol="0">
            <a:spAutoFit/>
          </a:bodyPr>
          <a:lstStyle/>
          <a:p>
            <a:pPr marL="125916" indent="-120344">
              <a:spcBef>
                <a:spcPts val="43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list-style-type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quy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ký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hiệu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áp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390"/>
              </a:spcBef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danh sách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thứ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tự.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3 </a:t>
            </a:r>
            <a:r>
              <a:rPr dirty="0">
                <a:latin typeface="Calibri"/>
                <a:cs typeface="Calibri"/>
              </a:rPr>
              <a:t>loại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73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326489" algn="l"/>
                <a:tab pos="326768" algn="l"/>
              </a:tabLst>
            </a:pPr>
            <a:r>
              <a:rPr sz="700" spc="-4" dirty="0">
                <a:latin typeface="Calibri"/>
                <a:cs typeface="Calibri"/>
              </a:rPr>
              <a:t>Disc</a:t>
            </a:r>
            <a:endParaRPr sz="700">
              <a:latin typeface="Calibri"/>
              <a:cs typeface="Calibri"/>
            </a:endParaRPr>
          </a:p>
          <a:p>
            <a:pPr marL="326489" lvl="1" indent="-120344">
              <a:buClr>
                <a:srgbClr val="AC1317"/>
              </a:buClr>
              <a:buSzPct val="150000"/>
              <a:buFont typeface="Wingdings"/>
              <a:buChar char=""/>
              <a:tabLst>
                <a:tab pos="326489" algn="l"/>
                <a:tab pos="326768" algn="l"/>
              </a:tabLst>
            </a:pPr>
            <a:r>
              <a:rPr sz="700" spc="-4" dirty="0">
                <a:latin typeface="Calibri"/>
                <a:cs typeface="Calibri"/>
              </a:rPr>
              <a:t>Square</a:t>
            </a:r>
            <a:endParaRPr sz="700">
              <a:latin typeface="Calibri"/>
              <a:cs typeface="Calibri"/>
            </a:endParaRPr>
          </a:p>
          <a:p>
            <a:pPr marL="326489" lvl="1" indent="-120344">
              <a:spcBef>
                <a:spcPts val="2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326489" algn="l"/>
                <a:tab pos="326768" algn="l"/>
              </a:tabLst>
            </a:pPr>
            <a:r>
              <a:rPr sz="700" spc="-4" dirty="0">
                <a:latin typeface="Calibri"/>
                <a:cs typeface="Calibri"/>
              </a:rPr>
              <a:t>circle</a:t>
            </a:r>
            <a:endParaRPr sz="700">
              <a:latin typeface="Calibri"/>
              <a:cs typeface="Calibri"/>
            </a:endParaRPr>
          </a:p>
          <a:p>
            <a:pPr marL="125916" indent="-120344">
              <a:spcBef>
                <a:spcPts val="3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mặc định </a:t>
            </a:r>
            <a:r>
              <a:rPr dirty="0">
                <a:latin typeface="Calibri"/>
                <a:cs typeface="Calibri"/>
              </a:rPr>
              <a:t>là disc, nếu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list-style-type không chỉ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18" dirty="0">
                <a:latin typeface="Calibri"/>
                <a:cs typeface="Calibri"/>
              </a:rPr>
              <a:t>ra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2" dirty="0">
                <a:latin typeface="Calibri"/>
                <a:cs typeface="Calibri"/>
              </a:rPr>
              <a:t>Xem </a:t>
            </a:r>
            <a:r>
              <a:rPr spc="2" dirty="0">
                <a:latin typeface="Calibri"/>
                <a:cs typeface="Calibri"/>
              </a:rPr>
              <a:t>đoạn mã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sau.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390"/>
              </a:spcBef>
            </a:pPr>
            <a:r>
              <a:rPr sz="500" spc="-2" dirty="0">
                <a:latin typeface="Calibri"/>
                <a:cs typeface="Calibri"/>
              </a:rPr>
              <a:t>&lt;!DOCTYPE</a:t>
            </a:r>
            <a:r>
              <a:rPr sz="500" dirty="0">
                <a:latin typeface="Calibri"/>
                <a:cs typeface="Calibri"/>
              </a:rPr>
              <a:t> </a:t>
            </a:r>
            <a:r>
              <a:rPr sz="500" spc="-2" dirty="0">
                <a:latin typeface="Calibri"/>
                <a:cs typeface="Calibri"/>
              </a:rPr>
              <a:t>html&gt;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&lt;html&gt;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dirty="0">
                <a:latin typeface="Calibri"/>
                <a:cs typeface="Calibri"/>
              </a:rPr>
              <a:t>&lt;head&gt;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&lt;title&gt;Wild</a:t>
            </a:r>
            <a:r>
              <a:rPr sz="500" spc="-1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Animals&lt;/title&gt;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&lt;/head&gt;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&lt;body&gt;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&lt;h2&gt;Wild</a:t>
            </a:r>
            <a:r>
              <a:rPr sz="500" spc="-15" dirty="0">
                <a:latin typeface="Calibri"/>
                <a:cs typeface="Calibri"/>
              </a:rPr>
              <a:t> </a:t>
            </a:r>
            <a:r>
              <a:rPr sz="500" dirty="0">
                <a:latin typeface="Calibri"/>
                <a:cs typeface="Calibri"/>
              </a:rPr>
              <a:t>Animals&lt;/h2&gt;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dirty="0">
                <a:latin typeface="Calibri"/>
                <a:cs typeface="Calibri"/>
              </a:rPr>
              <a:t>&lt;ul</a:t>
            </a:r>
            <a:r>
              <a:rPr sz="500" spc="-7" dirty="0">
                <a:latin typeface="Calibri"/>
                <a:cs typeface="Calibri"/>
              </a:rPr>
              <a:t> </a:t>
            </a:r>
            <a:r>
              <a:rPr sz="500" spc="-2" dirty="0">
                <a:latin typeface="Calibri"/>
                <a:cs typeface="Calibri"/>
              </a:rPr>
              <a:t>style=”list-style-type:square”&gt;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&lt;li&gt;Lion&lt;/li&gt;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&lt;li&gt;Tiger&lt;/li&gt;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&lt;li&gt;Leopard&lt;/li&gt;</a:t>
            </a:r>
            <a:endParaRPr sz="500">
              <a:latin typeface="Calibri"/>
              <a:cs typeface="Calibri"/>
            </a:endParaRPr>
          </a:p>
          <a:p>
            <a:pPr marL="125916">
              <a:spcBef>
                <a:spcPts val="2"/>
              </a:spcBef>
            </a:pPr>
            <a:r>
              <a:rPr sz="500" spc="-4" dirty="0">
                <a:latin typeface="Calibri"/>
                <a:cs typeface="Calibri"/>
              </a:rPr>
              <a:t>&lt;li&gt;Wolf&lt;/li&gt;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dirty="0">
                <a:latin typeface="Calibri"/>
                <a:cs typeface="Calibri"/>
              </a:rPr>
              <a:t>&lt;/ul&gt;</a:t>
            </a:r>
            <a:endParaRPr sz="500">
              <a:latin typeface="Calibri"/>
              <a:cs typeface="Calibri"/>
            </a:endParaRPr>
          </a:p>
          <a:p>
            <a:pPr marL="125916"/>
            <a:r>
              <a:rPr sz="500" spc="-2" dirty="0">
                <a:latin typeface="Calibri"/>
                <a:cs typeface="Calibri"/>
              </a:rPr>
              <a:t>&lt;/body&gt;</a:t>
            </a:r>
            <a:endParaRPr sz="500">
              <a:latin typeface="Calibri"/>
              <a:cs typeface="Calibri"/>
            </a:endParaRPr>
          </a:p>
          <a:p>
            <a:pPr marL="125916">
              <a:spcBef>
                <a:spcPts val="248"/>
              </a:spcBef>
            </a:pPr>
            <a:r>
              <a:rPr sz="500" spc="-2" dirty="0">
                <a:latin typeface="Calibri"/>
                <a:cs typeface="Calibri"/>
              </a:rPr>
              <a:t>&lt;/html&gt;</a:t>
            </a:r>
            <a:endParaRPr sz="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027" y="99732"/>
            <a:ext cx="197930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1" dirty="0"/>
              <a:t> </a:t>
            </a:r>
            <a:r>
              <a:rPr lang="vi-VN" spc="-2" dirty="0"/>
              <a:t>TIÊU</a:t>
            </a:r>
            <a:endParaRPr lang="vi-VN" spc="-2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77724"/>
            <a:ext cx="3167000" cy="1237883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thẻ</a:t>
            </a:r>
            <a:r>
              <a:rPr sz="900" spc="-11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heading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</a:t>
            </a:r>
            <a:r>
              <a:rPr sz="900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thẻ khác nhau </a:t>
            </a:r>
            <a:r>
              <a:rPr sz="900" spc="2" dirty="0">
                <a:latin typeface="Calibri"/>
                <a:cs typeface="Calibri"/>
              </a:rPr>
              <a:t>liên </a:t>
            </a:r>
            <a:r>
              <a:rPr sz="900" spc="4" dirty="0">
                <a:latin typeface="Calibri"/>
                <a:cs typeface="Calibri"/>
              </a:rPr>
              <a:t>quan đến định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dạng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1213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</a:t>
            </a:r>
            <a:r>
              <a:rPr sz="900" dirty="0">
                <a:latin typeface="Calibri"/>
                <a:cs typeface="Calibri"/>
              </a:rPr>
              <a:t>các </a:t>
            </a:r>
            <a:r>
              <a:rPr sz="900" spc="-2" dirty="0">
                <a:latin typeface="Calibri"/>
                <a:cs typeface="Calibri"/>
              </a:rPr>
              <a:t>font </a:t>
            </a:r>
            <a:r>
              <a:rPr sz="900" spc="4" dirty="0">
                <a:latin typeface="Calibri"/>
                <a:cs typeface="Calibri"/>
              </a:rPr>
              <a:t>chữ đơn, </a:t>
            </a:r>
            <a:r>
              <a:rPr sz="900" dirty="0">
                <a:latin typeface="Calibri"/>
                <a:cs typeface="Calibri"/>
              </a:rPr>
              <a:t>văn </a:t>
            </a:r>
            <a:r>
              <a:rPr sz="900" spc="4" dirty="0">
                <a:latin typeface="Calibri"/>
                <a:cs typeface="Calibri"/>
              </a:rPr>
              <a:t>bản định dạng </a:t>
            </a:r>
            <a:r>
              <a:rPr sz="900" spc="2" dirty="0">
                <a:latin typeface="Calibri"/>
                <a:cs typeface="Calibri"/>
              </a:rPr>
              <a:t>sẵn,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thẻ</a:t>
            </a:r>
            <a:r>
              <a:rPr sz="900" spc="132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khối.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79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các </a:t>
            </a:r>
            <a:r>
              <a:rPr sz="900" spc="2" dirty="0">
                <a:latin typeface="Calibri"/>
                <a:cs typeface="Calibri"/>
              </a:rPr>
              <a:t>loại </a:t>
            </a:r>
            <a:r>
              <a:rPr sz="900" spc="4" dirty="0">
                <a:latin typeface="Calibri"/>
                <a:cs typeface="Calibri"/>
              </a:rPr>
              <a:t>khác nhau của danh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sách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121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</a:t>
            </a:r>
            <a:r>
              <a:rPr sz="900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bước để </a:t>
            </a:r>
            <a:r>
              <a:rPr sz="900" dirty="0">
                <a:latin typeface="Calibri"/>
                <a:cs typeface="Calibri"/>
              </a:rPr>
              <a:t>thay </a:t>
            </a:r>
            <a:r>
              <a:rPr sz="900" spc="4" dirty="0">
                <a:latin typeface="Calibri"/>
                <a:cs typeface="Calibri"/>
              </a:rPr>
              <a:t>đổi màu nền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hình</a:t>
            </a:r>
            <a:r>
              <a:rPr sz="900" spc="-134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ảnh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1" y="38769"/>
            <a:ext cx="3455149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85313"/>
            <a:ext cx="27511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</a:t>
            </a:r>
            <a:r>
              <a:rPr lang="vi-VN" spc="-4" dirty="0"/>
              <a:t>KHÔNG </a:t>
            </a:r>
            <a:r>
              <a:rPr lang="vi-VN" spc="-9" dirty="0"/>
              <a:t>CÓ </a:t>
            </a:r>
            <a:r>
              <a:rPr lang="vi-VN" spc="-2" dirty="0"/>
              <a:t>THỨ TỰ</a:t>
            </a:r>
            <a:r>
              <a:rPr lang="vi-VN" spc="-48" dirty="0"/>
              <a:t> </a:t>
            </a:r>
            <a:r>
              <a:rPr lang="vi-VN" spc="-2" dirty="0"/>
              <a:t>3-3</a:t>
            </a:r>
            <a:endParaRPr lang="vi-VN"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04866"/>
            <a:ext cx="1589276" cy="324125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list-style-type là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square.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1524" y="944735"/>
            <a:ext cx="1978426" cy="1707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4761"/>
            <a:ext cx="3819544" cy="3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252006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TỰ ĐỊNH NGHĨA</a:t>
            </a:r>
            <a:r>
              <a:rPr lang="vi-VN" spc="-31" dirty="0"/>
              <a:t> </a:t>
            </a:r>
            <a:r>
              <a:rPr lang="vi-VN" spc="-2" dirty="0"/>
              <a:t>1-3</a:t>
            </a:r>
            <a:endParaRPr lang="vi-VN" spc="-2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1334805"/>
            <a:ext cx="3630745" cy="264694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8283194" y="0"/>
                </a:moveTo>
                <a:lnTo>
                  <a:pt x="98806" y="0"/>
                </a:lnTo>
                <a:lnTo>
                  <a:pt x="60345" y="7758"/>
                </a:lnTo>
                <a:lnTo>
                  <a:pt x="28938" y="28924"/>
                </a:lnTo>
                <a:lnTo>
                  <a:pt x="7764" y="60328"/>
                </a:lnTo>
                <a:lnTo>
                  <a:pt x="0" y="98805"/>
                </a:lnTo>
                <a:lnTo>
                  <a:pt x="0" y="494029"/>
                </a:lnTo>
                <a:lnTo>
                  <a:pt x="7764" y="532507"/>
                </a:lnTo>
                <a:lnTo>
                  <a:pt x="28938" y="563911"/>
                </a:lnTo>
                <a:lnTo>
                  <a:pt x="60345" y="585077"/>
                </a:lnTo>
                <a:lnTo>
                  <a:pt x="98806" y="592836"/>
                </a:lnTo>
                <a:lnTo>
                  <a:pt x="8283194" y="592836"/>
                </a:lnTo>
                <a:lnTo>
                  <a:pt x="8321671" y="585077"/>
                </a:lnTo>
                <a:lnTo>
                  <a:pt x="8353075" y="563911"/>
                </a:lnTo>
                <a:lnTo>
                  <a:pt x="8374241" y="532507"/>
                </a:lnTo>
                <a:lnTo>
                  <a:pt x="8382000" y="494029"/>
                </a:lnTo>
                <a:lnTo>
                  <a:pt x="8382000" y="98805"/>
                </a:lnTo>
                <a:lnTo>
                  <a:pt x="8374241" y="60328"/>
                </a:lnTo>
                <a:lnTo>
                  <a:pt x="8353075" y="28924"/>
                </a:lnTo>
                <a:lnTo>
                  <a:pt x="8321671" y="7758"/>
                </a:lnTo>
                <a:lnTo>
                  <a:pt x="828319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1334805"/>
            <a:ext cx="3630745" cy="264694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0" y="98805"/>
                </a:moveTo>
                <a:lnTo>
                  <a:pt x="7764" y="60328"/>
                </a:lnTo>
                <a:lnTo>
                  <a:pt x="28938" y="28924"/>
                </a:lnTo>
                <a:lnTo>
                  <a:pt x="60345" y="7758"/>
                </a:lnTo>
                <a:lnTo>
                  <a:pt x="98806" y="0"/>
                </a:lnTo>
                <a:lnTo>
                  <a:pt x="8283194" y="0"/>
                </a:lnTo>
                <a:lnTo>
                  <a:pt x="8321671" y="7758"/>
                </a:lnTo>
                <a:lnTo>
                  <a:pt x="8353075" y="28924"/>
                </a:lnTo>
                <a:lnTo>
                  <a:pt x="8374241" y="60328"/>
                </a:lnTo>
                <a:lnTo>
                  <a:pt x="8382000" y="98805"/>
                </a:lnTo>
                <a:lnTo>
                  <a:pt x="8382000" y="494029"/>
                </a:lnTo>
                <a:lnTo>
                  <a:pt x="8374241" y="532507"/>
                </a:lnTo>
                <a:lnTo>
                  <a:pt x="8353075" y="563911"/>
                </a:lnTo>
                <a:lnTo>
                  <a:pt x="8321671" y="585077"/>
                </a:lnTo>
                <a:lnTo>
                  <a:pt x="8283194" y="592836"/>
                </a:lnTo>
                <a:lnTo>
                  <a:pt x="98806" y="592836"/>
                </a:lnTo>
                <a:lnTo>
                  <a:pt x="60345" y="585077"/>
                </a:lnTo>
                <a:lnTo>
                  <a:pt x="28938" y="563911"/>
                </a:lnTo>
                <a:lnTo>
                  <a:pt x="7764" y="532507"/>
                </a:lnTo>
                <a:lnTo>
                  <a:pt x="0" y="494029"/>
                </a:lnTo>
                <a:lnTo>
                  <a:pt x="0" y="9880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697328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697328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6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6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2094539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2094539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10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2"/>
                </a:lnTo>
                <a:lnTo>
                  <a:pt x="115061" y="690372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10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8775" y="1332311"/>
            <a:ext cx="3688397" cy="99051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906"/>
              </a:lnSpc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DL </a:t>
            </a:r>
            <a:r>
              <a:rPr dirty="0">
                <a:latin typeface="Calibri"/>
                <a:cs typeface="Calibri"/>
              </a:rPr>
              <a:t>– </a:t>
            </a:r>
            <a:r>
              <a:rPr spc="-2" dirty="0">
                <a:latin typeface="Arial"/>
                <a:cs typeface="Arial"/>
              </a:rPr>
              <a:t>Là một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2" dirty="0">
                <a:latin typeface="Arial"/>
                <a:cs typeface="Arial"/>
              </a:rPr>
              <a:t>container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DT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2" dirty="0">
                <a:latin typeface="Arial"/>
                <a:cs typeface="Arial"/>
              </a:rPr>
              <a:t>DD phụ.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</a:t>
            </a:r>
            <a:r>
              <a:rPr spc="7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rằng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906"/>
              </a:lnSpc>
            </a:pPr>
            <a:r>
              <a:rPr spc="-4" dirty="0">
                <a:latin typeface="Arial"/>
                <a:cs typeface="Arial"/>
              </a:rPr>
              <a:t>danh </a:t>
            </a:r>
            <a:r>
              <a:rPr spc="-2" dirty="0">
                <a:latin typeface="Arial"/>
                <a:cs typeface="Arial"/>
              </a:rPr>
              <a:t>sách </a:t>
            </a:r>
            <a:r>
              <a:rPr spc="-4" dirty="0">
                <a:latin typeface="Arial"/>
                <a:cs typeface="Arial"/>
              </a:rPr>
              <a:t>định nghĩa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</a:t>
            </a:r>
            <a:r>
              <a:rPr spc="-4" dirty="0">
                <a:latin typeface="Arial"/>
                <a:cs typeface="Arial"/>
              </a:rPr>
              <a:t>bằng </a:t>
            </a:r>
            <a:r>
              <a:rPr spc="-2" dirty="0">
                <a:latin typeface="Arial"/>
                <a:cs typeface="Arial"/>
              </a:rPr>
              <a:t>cách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2" dirty="0">
                <a:latin typeface="Calibri"/>
                <a:cs typeface="Calibri"/>
              </a:rPr>
              <a:t>phần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tử</a:t>
            </a:r>
            <a:r>
              <a:rPr spc="-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5571"/>
            <a:r>
              <a:rPr spc="-7" dirty="0">
                <a:latin typeface="Calibri"/>
                <a:cs typeface="Calibri"/>
              </a:rPr>
              <a:t>DT </a:t>
            </a:r>
            <a:r>
              <a:rPr dirty="0">
                <a:latin typeface="Calibri"/>
                <a:cs typeface="Calibri"/>
              </a:rPr>
              <a:t>– </a:t>
            </a:r>
            <a:r>
              <a:rPr dirty="0">
                <a:latin typeface="Arial"/>
                <a:cs typeface="Arial"/>
              </a:rPr>
              <a:t>Quy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2" dirty="0">
                <a:latin typeface="Calibri"/>
                <a:cs typeface="Calibri"/>
              </a:rPr>
              <a:t>thuật ngữ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nghĩa </a:t>
            </a:r>
            <a:r>
              <a:rPr spc="-2" dirty="0">
                <a:latin typeface="Arial"/>
                <a:cs typeface="Arial"/>
              </a:rPr>
              <a:t>hoặc mô</a:t>
            </a:r>
            <a:r>
              <a:rPr spc="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tả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522"/>
            <a:r>
              <a:rPr spc="-7" dirty="0">
                <a:latin typeface="Calibri"/>
                <a:cs typeface="Calibri"/>
              </a:rPr>
              <a:t>DT </a:t>
            </a:r>
            <a:r>
              <a:rPr dirty="0">
                <a:latin typeface="Calibri"/>
                <a:cs typeface="Calibri"/>
              </a:rPr>
              <a:t>– </a:t>
            </a:r>
            <a:r>
              <a:rPr dirty="0">
                <a:latin typeface="Arial"/>
                <a:cs typeface="Arial"/>
              </a:rPr>
              <a:t>Quy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cụ thể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spc="-2" dirty="0">
                <a:latin typeface="Arial"/>
                <a:cs typeface="Arial"/>
              </a:rPr>
              <a:t>hoặc mô </a:t>
            </a:r>
            <a:r>
              <a:rPr dirty="0">
                <a:latin typeface="Arial"/>
                <a:cs typeface="Arial"/>
              </a:rPr>
              <a:t>tả các </a:t>
            </a:r>
            <a:r>
              <a:rPr spc="-2" dirty="0">
                <a:latin typeface="Arial"/>
                <a:cs typeface="Arial"/>
              </a:rPr>
              <a:t>thuật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ngữ</a:t>
            </a:r>
            <a:r>
              <a:rPr spc="-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350" y="365130"/>
            <a:ext cx="3526498" cy="6234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indent="-120344"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Đề cập </a:t>
            </a:r>
            <a:r>
              <a:rPr spc="2" dirty="0">
                <a:latin typeface="Calibri"/>
                <a:cs typeface="Calibri"/>
              </a:rPr>
              <a:t>đến một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hợp các thuật ngữ </a:t>
            </a:r>
            <a:r>
              <a:rPr spc="2" dirty="0">
                <a:latin typeface="Calibri"/>
                <a:cs typeface="Calibri"/>
              </a:rPr>
              <a:t>phù </a:t>
            </a:r>
            <a:r>
              <a:rPr dirty="0">
                <a:latin typeface="Calibri"/>
                <a:cs typeface="Calibri"/>
              </a:rPr>
              <a:t>hợp với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</a:t>
            </a:r>
            <a:r>
              <a:rPr sz="1800" baseline="-16865" dirty="0">
                <a:latin typeface="Calibri"/>
                <a:cs typeface="Calibri"/>
              </a:rPr>
              <a:t>.</a:t>
            </a:r>
            <a:endParaRPr sz="1800" baseline="-16865">
              <a:latin typeface="Calibri"/>
              <a:cs typeface="Calibri"/>
            </a:endParaRPr>
          </a:p>
          <a:p>
            <a:pPr marL="125916" indent="-120344">
              <a:spcBef>
                <a:spcPts val="3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Chứa các thuật ngữ </a:t>
            </a:r>
            <a:r>
              <a:rPr spc="2" dirty="0">
                <a:latin typeface="Calibri"/>
                <a:cs typeface="Calibri"/>
              </a:rPr>
              <a:t>cùng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9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2" dirty="0">
                <a:latin typeface="Calibri"/>
                <a:cs typeface="Calibri"/>
              </a:rPr>
              <a:t>Xuất </a:t>
            </a:r>
            <a:r>
              <a:rPr dirty="0">
                <a:latin typeface="Calibri"/>
                <a:cs typeface="Calibri"/>
              </a:rPr>
              <a:t>hiện thụt vào bên </a:t>
            </a:r>
            <a:r>
              <a:rPr spc="-2" dirty="0">
                <a:latin typeface="Calibri"/>
                <a:cs typeface="Calibri"/>
              </a:rPr>
              <a:t>trái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sau bởi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bên phải hoặc trên dòng tiếp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theo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bao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252006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TỰ ĐỊNH NGHĨA</a:t>
            </a:r>
            <a:r>
              <a:rPr lang="vi-VN" spc="-39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378" y="578472"/>
            <a:ext cx="3498718" cy="297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378" y="578472"/>
            <a:ext cx="3498718" cy="298135"/>
          </a:xfrm>
          <a:custGeom>
            <a:avLst/>
            <a:gdLst/>
            <a:ahLst/>
            <a:cxnLst/>
            <a:rect l="l" t="t" r="r" b="b"/>
            <a:pathLst>
              <a:path w="8077200" h="668019">
                <a:moveTo>
                  <a:pt x="0" y="144145"/>
                </a:moveTo>
                <a:lnTo>
                  <a:pt x="7346" y="98576"/>
                </a:lnTo>
                <a:lnTo>
                  <a:pt x="27803" y="59006"/>
                </a:lnTo>
                <a:lnTo>
                  <a:pt x="58998" y="27805"/>
                </a:lnTo>
                <a:lnTo>
                  <a:pt x="98556" y="7346"/>
                </a:lnTo>
                <a:lnTo>
                  <a:pt x="144106" y="0"/>
                </a:lnTo>
                <a:lnTo>
                  <a:pt x="7933055" y="0"/>
                </a:lnTo>
                <a:lnTo>
                  <a:pt x="7978623" y="7346"/>
                </a:lnTo>
                <a:lnTo>
                  <a:pt x="8018193" y="27805"/>
                </a:lnTo>
                <a:lnTo>
                  <a:pt x="8049394" y="59006"/>
                </a:lnTo>
                <a:lnTo>
                  <a:pt x="8069853" y="98576"/>
                </a:lnTo>
                <a:lnTo>
                  <a:pt x="8077200" y="144145"/>
                </a:lnTo>
                <a:lnTo>
                  <a:pt x="8077200" y="523366"/>
                </a:lnTo>
                <a:lnTo>
                  <a:pt x="8069853" y="568935"/>
                </a:lnTo>
                <a:lnTo>
                  <a:pt x="8049394" y="608505"/>
                </a:lnTo>
                <a:lnTo>
                  <a:pt x="8018193" y="639706"/>
                </a:lnTo>
                <a:lnTo>
                  <a:pt x="7978623" y="660165"/>
                </a:lnTo>
                <a:lnTo>
                  <a:pt x="7933055" y="667512"/>
                </a:lnTo>
                <a:lnTo>
                  <a:pt x="144106" y="667512"/>
                </a:lnTo>
                <a:lnTo>
                  <a:pt x="98556" y="660165"/>
                </a:lnTo>
                <a:lnTo>
                  <a:pt x="58998" y="639706"/>
                </a:lnTo>
                <a:lnTo>
                  <a:pt x="27803" y="608505"/>
                </a:lnTo>
                <a:lnTo>
                  <a:pt x="7346" y="568935"/>
                </a:lnTo>
                <a:lnTo>
                  <a:pt x="0" y="523366"/>
                </a:lnTo>
                <a:lnTo>
                  <a:pt x="0" y="14414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1378" y="952557"/>
            <a:ext cx="3498718" cy="289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1378" y="952557"/>
            <a:ext cx="3498718" cy="289066"/>
          </a:xfrm>
          <a:custGeom>
            <a:avLst/>
            <a:gdLst/>
            <a:ahLst/>
            <a:cxnLst/>
            <a:rect l="l" t="t" r="r" b="b"/>
            <a:pathLst>
              <a:path w="8077200" h="647700">
                <a:moveTo>
                  <a:pt x="0" y="139826"/>
                </a:moveTo>
                <a:lnTo>
                  <a:pt x="7129" y="95634"/>
                </a:lnTo>
                <a:lnTo>
                  <a:pt x="26980" y="57250"/>
                </a:lnTo>
                <a:lnTo>
                  <a:pt x="57250" y="26980"/>
                </a:lnTo>
                <a:lnTo>
                  <a:pt x="95634" y="7129"/>
                </a:lnTo>
                <a:lnTo>
                  <a:pt x="139826" y="0"/>
                </a:lnTo>
                <a:lnTo>
                  <a:pt x="7937373" y="0"/>
                </a:lnTo>
                <a:lnTo>
                  <a:pt x="7981565" y="7129"/>
                </a:lnTo>
                <a:lnTo>
                  <a:pt x="8019949" y="26980"/>
                </a:lnTo>
                <a:lnTo>
                  <a:pt x="8050219" y="57250"/>
                </a:lnTo>
                <a:lnTo>
                  <a:pt x="8070070" y="95634"/>
                </a:lnTo>
                <a:lnTo>
                  <a:pt x="8077200" y="139826"/>
                </a:lnTo>
                <a:lnTo>
                  <a:pt x="8077200" y="507873"/>
                </a:lnTo>
                <a:lnTo>
                  <a:pt x="8070070" y="552065"/>
                </a:lnTo>
                <a:lnTo>
                  <a:pt x="8050219" y="590449"/>
                </a:lnTo>
                <a:lnTo>
                  <a:pt x="8019949" y="620719"/>
                </a:lnTo>
                <a:lnTo>
                  <a:pt x="7981565" y="640570"/>
                </a:lnTo>
                <a:lnTo>
                  <a:pt x="7937373" y="647700"/>
                </a:lnTo>
                <a:lnTo>
                  <a:pt x="139826" y="647700"/>
                </a:lnTo>
                <a:lnTo>
                  <a:pt x="95634" y="640570"/>
                </a:lnTo>
                <a:lnTo>
                  <a:pt x="57250" y="620719"/>
                </a:lnTo>
                <a:lnTo>
                  <a:pt x="26980" y="590449"/>
                </a:lnTo>
                <a:lnTo>
                  <a:pt x="7129" y="552065"/>
                </a:lnTo>
                <a:lnTo>
                  <a:pt x="0" y="507873"/>
                </a:lnTo>
                <a:lnTo>
                  <a:pt x="0" y="13982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5350" y="387350"/>
            <a:ext cx="3484746" cy="73772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bước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danh sách tự </a:t>
            </a:r>
            <a:r>
              <a:rPr spc="2" dirty="0">
                <a:latin typeface="Calibri"/>
                <a:cs typeface="Calibri"/>
              </a:rPr>
              <a:t>định</a:t>
            </a:r>
            <a:r>
              <a:rPr spc="-1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nghĩa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146530" marR="2229" indent="-120344">
              <a:spcBef>
                <a:spcPts val="915"/>
              </a:spcBef>
              <a:buFont typeface="Calibri"/>
              <a:buAutoNum type="arabicPeriod"/>
              <a:tabLst>
                <a:tab pos="113937" algn="l"/>
              </a:tabLst>
            </a:pPr>
            <a:r>
              <a:rPr sz="700" spc="-2" dirty="0">
                <a:latin typeface="Arial"/>
                <a:cs typeface="Arial"/>
              </a:rPr>
              <a:t>Xác định các </a:t>
            </a:r>
            <a:r>
              <a:rPr sz="700" spc="-4" dirty="0">
                <a:latin typeface="Arial"/>
                <a:cs typeface="Arial"/>
              </a:rPr>
              <a:t>phần </a:t>
            </a:r>
            <a:r>
              <a:rPr sz="700" spc="-2" dirty="0">
                <a:latin typeface="Arial"/>
                <a:cs typeface="Arial"/>
              </a:rPr>
              <a:t>tử DL để cho biết </a:t>
            </a:r>
            <a:r>
              <a:rPr sz="700" spc="-4" dirty="0">
                <a:latin typeface="Arial"/>
                <a:cs typeface="Arial"/>
              </a:rPr>
              <a:t>rằng bạn </a:t>
            </a:r>
            <a:r>
              <a:rPr sz="700" spc="-2" dirty="0">
                <a:latin typeface="Arial"/>
                <a:cs typeface="Arial"/>
              </a:rPr>
              <a:t>muốn tạo ra </a:t>
            </a:r>
            <a:r>
              <a:rPr sz="700" spc="-4" dirty="0">
                <a:latin typeface="Arial"/>
                <a:cs typeface="Arial"/>
              </a:rPr>
              <a:t>một danh </a:t>
            </a:r>
            <a:r>
              <a:rPr sz="700" spc="-2" dirty="0">
                <a:latin typeface="Arial"/>
                <a:cs typeface="Arial"/>
              </a:rPr>
              <a:t>sách </a:t>
            </a:r>
            <a:r>
              <a:rPr sz="700" spc="-4" dirty="0">
                <a:latin typeface="Arial"/>
                <a:cs typeface="Arial"/>
              </a:rPr>
              <a:t>định  nghĩa</a:t>
            </a:r>
            <a:r>
              <a:rPr sz="700" spc="-4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"/>
              </a:spcBef>
              <a:buFont typeface="Calibri"/>
              <a:buAutoNum type="arabicPeriod"/>
            </a:pPr>
            <a:endParaRPr sz="1100" dirty="0">
              <a:latin typeface="Times New Roman"/>
              <a:cs typeface="Times New Roman"/>
            </a:endParaRPr>
          </a:p>
          <a:p>
            <a:pPr marL="146530" indent="-120344">
              <a:buFont typeface="Calibri"/>
              <a:buAutoNum type="arabicPeriod"/>
              <a:tabLst>
                <a:tab pos="113937" algn="l"/>
              </a:tabLst>
            </a:pPr>
            <a:r>
              <a:rPr sz="700" spc="-2" dirty="0">
                <a:latin typeface="Arial"/>
                <a:cs typeface="Arial"/>
              </a:rPr>
              <a:t>Sử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các </a:t>
            </a:r>
            <a:r>
              <a:rPr sz="700" spc="-4" dirty="0">
                <a:latin typeface="Arial"/>
                <a:cs typeface="Arial"/>
              </a:rPr>
              <a:t>phần </a:t>
            </a:r>
            <a:r>
              <a:rPr sz="700" spc="-2" dirty="0">
                <a:latin typeface="Arial"/>
                <a:cs typeface="Arial"/>
              </a:rPr>
              <a:t>tử </a:t>
            </a:r>
            <a:r>
              <a:rPr sz="700" spc="-4" dirty="0">
                <a:latin typeface="Arial"/>
                <a:cs typeface="Arial"/>
              </a:rPr>
              <a:t>DT </a:t>
            </a:r>
            <a:r>
              <a:rPr sz="700" spc="-2" dirty="0">
                <a:latin typeface="Arial"/>
                <a:cs typeface="Arial"/>
              </a:rPr>
              <a:t>để </a:t>
            </a:r>
            <a:r>
              <a:rPr sz="700" spc="-4" dirty="0">
                <a:latin typeface="Arial"/>
                <a:cs typeface="Arial"/>
              </a:rPr>
              <a:t>xác </a:t>
            </a:r>
            <a:r>
              <a:rPr sz="700" spc="-2" dirty="0">
                <a:latin typeface="Arial"/>
                <a:cs typeface="Arial"/>
              </a:rPr>
              <a:t>định thuật </a:t>
            </a:r>
            <a:r>
              <a:rPr sz="700" spc="-4" dirty="0">
                <a:latin typeface="Arial"/>
                <a:cs typeface="Arial"/>
              </a:rPr>
              <a:t>ngữ như Danh </a:t>
            </a:r>
            <a:r>
              <a:rPr sz="700" spc="-2" dirty="0">
                <a:latin typeface="Arial"/>
                <a:cs typeface="Arial"/>
              </a:rPr>
              <a:t>từ</a:t>
            </a:r>
            <a:r>
              <a:rPr sz="700" spc="44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chung</a:t>
            </a:r>
            <a:r>
              <a:rPr sz="700" spc="-2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4018" y="1326643"/>
            <a:ext cx="3498718" cy="268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4018" y="1326643"/>
            <a:ext cx="3498718" cy="268661"/>
          </a:xfrm>
          <a:custGeom>
            <a:avLst/>
            <a:gdLst/>
            <a:ahLst/>
            <a:cxnLst/>
            <a:rect l="l" t="t" r="r" b="b"/>
            <a:pathLst>
              <a:path w="8077200" h="601979">
                <a:moveTo>
                  <a:pt x="0" y="129921"/>
                </a:moveTo>
                <a:lnTo>
                  <a:pt x="10211" y="79349"/>
                </a:lnTo>
                <a:lnTo>
                  <a:pt x="38061" y="38052"/>
                </a:lnTo>
                <a:lnTo>
                  <a:pt x="79370" y="10209"/>
                </a:lnTo>
                <a:lnTo>
                  <a:pt x="129959" y="0"/>
                </a:lnTo>
                <a:lnTo>
                  <a:pt x="7947279" y="0"/>
                </a:lnTo>
                <a:lnTo>
                  <a:pt x="7997850" y="10209"/>
                </a:lnTo>
                <a:lnTo>
                  <a:pt x="8039147" y="38052"/>
                </a:lnTo>
                <a:lnTo>
                  <a:pt x="8066990" y="79349"/>
                </a:lnTo>
                <a:lnTo>
                  <a:pt x="8077200" y="129921"/>
                </a:lnTo>
                <a:lnTo>
                  <a:pt x="8077200" y="472059"/>
                </a:lnTo>
                <a:lnTo>
                  <a:pt x="8066990" y="522630"/>
                </a:lnTo>
                <a:lnTo>
                  <a:pt x="8039147" y="563927"/>
                </a:lnTo>
                <a:lnTo>
                  <a:pt x="7997850" y="591770"/>
                </a:lnTo>
                <a:lnTo>
                  <a:pt x="7947279" y="601979"/>
                </a:lnTo>
                <a:lnTo>
                  <a:pt x="129959" y="601979"/>
                </a:lnTo>
                <a:lnTo>
                  <a:pt x="79370" y="591770"/>
                </a:lnTo>
                <a:lnTo>
                  <a:pt x="38061" y="563927"/>
                </a:lnTo>
                <a:lnTo>
                  <a:pt x="10211" y="522630"/>
                </a:lnTo>
                <a:lnTo>
                  <a:pt x="0" y="472059"/>
                </a:lnTo>
                <a:lnTo>
                  <a:pt x="0" y="12992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8146" y="1420682"/>
            <a:ext cx="3388351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latin typeface="Calibri"/>
                <a:cs typeface="Calibri"/>
              </a:rPr>
              <a:t>3. </a:t>
            </a:r>
            <a:r>
              <a:rPr sz="700" spc="-2" dirty="0">
                <a:latin typeface="Arial"/>
                <a:cs typeface="Arial"/>
              </a:rPr>
              <a:t>Sử dụng các phần tử DD để </a:t>
            </a:r>
            <a:r>
              <a:rPr sz="700" spc="-4" dirty="0">
                <a:latin typeface="Arial"/>
                <a:cs typeface="Arial"/>
              </a:rPr>
              <a:t>xác </a:t>
            </a:r>
            <a:r>
              <a:rPr sz="700" spc="-2" dirty="0">
                <a:latin typeface="Arial"/>
                <a:cs typeface="Arial"/>
              </a:rPr>
              <a:t>định mô tả của thuật ngữ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18" dirty="0">
                <a:latin typeface="Arial"/>
                <a:cs typeface="Arial"/>
              </a:rPr>
              <a:t>này</a:t>
            </a:r>
            <a:r>
              <a:rPr sz="700" spc="-18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313"/>
            <a:ext cx="252006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DANH SÁCH TỰ ĐỊNH NGHĨA</a:t>
            </a:r>
            <a:r>
              <a:rPr lang="vi-VN" spc="-39" dirty="0"/>
              <a:t> </a:t>
            </a:r>
            <a:r>
              <a:rPr lang="vi-VN" dirty="0" smtClean="0"/>
              <a:t>3-3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528374" y="1575014"/>
            <a:ext cx="591646" cy="628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186">
              <a:lnSpc>
                <a:spcPts val="665"/>
              </a:lnSpc>
            </a:pPr>
            <a:r>
              <a:rPr sz="700" spc="-2" dirty="0">
                <a:latin typeface="Calibri"/>
                <a:cs typeface="Calibri"/>
              </a:rPr>
              <a:t>&gt;</a:t>
            </a:r>
            <a:endParaRPr sz="700">
              <a:latin typeface="Calibri"/>
              <a:cs typeface="Calibri"/>
            </a:endParaRPr>
          </a:p>
          <a:p>
            <a:pPr marL="30643" algn="ctr"/>
            <a:r>
              <a:rPr sz="700" spc="-4" dirty="0">
                <a:latin typeface="Calibri"/>
                <a:cs typeface="Calibri"/>
              </a:rPr>
              <a:t>neral, such </a:t>
            </a:r>
            <a:r>
              <a:rPr sz="700" spc="-2" dirty="0">
                <a:latin typeface="Calibri"/>
                <a:cs typeface="Calibri"/>
              </a:rPr>
              <a:t>as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700" spc="-7" dirty="0">
                <a:latin typeface="Calibri"/>
                <a:cs typeface="Calibri"/>
              </a:rPr>
              <a:t>erson </a:t>
            </a:r>
            <a:r>
              <a:rPr sz="700" spc="-2" dirty="0">
                <a:latin typeface="Calibri"/>
                <a:cs typeface="Calibri"/>
              </a:rPr>
              <a:t>or a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place.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350" y="431672"/>
            <a:ext cx="1357679" cy="218427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906"/>
              </a:spcBef>
            </a:pPr>
            <a:r>
              <a:rPr sz="700" spc="-2" dirty="0">
                <a:latin typeface="Calibri"/>
                <a:cs typeface="Calibri"/>
              </a:rPr>
              <a:t>&lt;!DOCTYPE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2" dirty="0">
                <a:latin typeface="Calibri"/>
                <a:cs typeface="Calibri"/>
              </a:rPr>
              <a:t>&lt;html&gt;</a:t>
            </a:r>
            <a:endParaRPr sz="700">
              <a:latin typeface="Calibri"/>
              <a:cs typeface="Calibri"/>
            </a:endParaRPr>
          </a:p>
          <a:p>
            <a:pPr marR="1011225" algn="ctr"/>
            <a:r>
              <a:rPr sz="700" spc="-4" dirty="0">
                <a:latin typeface="Calibri"/>
                <a:cs typeface="Calibri"/>
              </a:rPr>
              <a:t>&lt;head&gt;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&lt;title&gt;Types </a:t>
            </a:r>
            <a:r>
              <a:rPr sz="700" spc="-2" dirty="0">
                <a:latin typeface="Calibri"/>
                <a:cs typeface="Calibri"/>
              </a:rPr>
              <a:t>of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Nouns&lt;/title&gt;</a:t>
            </a:r>
            <a:endParaRPr sz="700">
              <a:latin typeface="Calibri"/>
              <a:cs typeface="Calibri"/>
            </a:endParaRPr>
          </a:p>
          <a:p>
            <a:pPr marR="976961" algn="ctr"/>
            <a:r>
              <a:rPr sz="700" spc="-4" dirty="0">
                <a:latin typeface="Calibri"/>
                <a:cs typeface="Calibri"/>
              </a:rPr>
              <a:t>&lt;/head&gt;</a:t>
            </a:r>
            <a:endParaRPr sz="700">
              <a:latin typeface="Calibri"/>
              <a:cs typeface="Calibri"/>
            </a:endParaRPr>
          </a:p>
          <a:p>
            <a:pPr marR="1010947" algn="ctr"/>
            <a:r>
              <a:rPr sz="700" spc="-4" dirty="0">
                <a:latin typeface="Calibri"/>
                <a:cs typeface="Calibri"/>
              </a:rPr>
              <a:t>&lt;body&gt;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7" dirty="0">
                <a:latin typeface="Calibri"/>
                <a:cs typeface="Calibri"/>
              </a:rPr>
              <a:t>&lt;h2&gt;Types </a:t>
            </a:r>
            <a:r>
              <a:rPr sz="700" spc="-2" dirty="0">
                <a:latin typeface="Calibri"/>
                <a:cs typeface="Calibri"/>
              </a:rPr>
              <a:t>of</a:t>
            </a:r>
            <a:r>
              <a:rPr sz="700" spc="13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Nouns&lt;/h2&gt;</a:t>
            </a:r>
            <a:endParaRPr sz="700">
              <a:latin typeface="Calibri"/>
              <a:cs typeface="Calibri"/>
            </a:endParaRPr>
          </a:p>
          <a:p>
            <a:pPr marR="1042426" algn="ctr"/>
            <a:r>
              <a:rPr sz="700" spc="-4" dirty="0">
                <a:latin typeface="Calibri"/>
                <a:cs typeface="Calibri"/>
              </a:rPr>
              <a:t>&lt;dl&gt;</a:t>
            </a:r>
            <a:endParaRPr sz="700">
              <a:latin typeface="Calibri"/>
              <a:cs typeface="Calibri"/>
            </a:endParaRPr>
          </a:p>
          <a:p>
            <a:pPr marL="126473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&lt;dt&gt;&lt;b&gt;Common</a:t>
            </a:r>
            <a:r>
              <a:rPr sz="700" spc="11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Noun:&lt;/b&gt;&lt;/dt</a:t>
            </a:r>
            <a:endParaRPr sz="700">
              <a:latin typeface="Calibri"/>
              <a:cs typeface="Calibri"/>
            </a:endParaRPr>
          </a:p>
          <a:p>
            <a:pPr marL="5571" marR="2229" indent="120901"/>
            <a:r>
              <a:rPr sz="700" spc="-2" dirty="0">
                <a:latin typeface="Calibri"/>
                <a:cs typeface="Calibri"/>
              </a:rPr>
              <a:t>&lt;dd&gt;It is a name of an </a:t>
            </a:r>
            <a:r>
              <a:rPr sz="700" spc="-4" dirty="0">
                <a:latin typeface="Calibri"/>
                <a:cs typeface="Calibri"/>
              </a:rPr>
              <a:t>object </a:t>
            </a:r>
            <a:r>
              <a:rPr sz="700" spc="-2" dirty="0">
                <a:latin typeface="Calibri"/>
                <a:cs typeface="Calibri"/>
              </a:rPr>
              <a:t>in </a:t>
            </a:r>
            <a:r>
              <a:rPr sz="700" spc="-4" dirty="0">
                <a:latin typeface="Calibri"/>
                <a:cs typeface="Calibri"/>
              </a:rPr>
              <a:t>ge  pencil, pen, </a:t>
            </a:r>
            <a:r>
              <a:rPr sz="700" spc="-13" dirty="0">
                <a:latin typeface="Calibri"/>
                <a:cs typeface="Calibri"/>
              </a:rPr>
              <a:t>paper, </a:t>
            </a:r>
            <a:r>
              <a:rPr sz="700" spc="-2" dirty="0">
                <a:latin typeface="Calibri"/>
                <a:cs typeface="Calibri"/>
              </a:rPr>
              <a:t>and so</a:t>
            </a:r>
            <a:r>
              <a:rPr sz="700" spc="2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on.&lt;/dd&gt;</a:t>
            </a:r>
            <a:endParaRPr sz="700">
              <a:latin typeface="Calibri"/>
              <a:cs typeface="Calibri"/>
            </a:endParaRPr>
          </a:p>
          <a:p>
            <a:pPr marL="126473"/>
            <a:r>
              <a:rPr sz="700" spc="-4" dirty="0">
                <a:latin typeface="Calibri"/>
                <a:cs typeface="Calibri"/>
              </a:rPr>
              <a:t>&lt;dt&gt;&lt;b&gt;Proper </a:t>
            </a:r>
            <a:r>
              <a:rPr sz="700" spc="-2" dirty="0">
                <a:latin typeface="Calibri"/>
                <a:cs typeface="Calibri"/>
              </a:rPr>
              <a:t>Noun:&lt;/b&gt;&lt;/dt&gt;</a:t>
            </a:r>
            <a:endParaRPr sz="700">
              <a:latin typeface="Calibri"/>
              <a:cs typeface="Calibri"/>
            </a:endParaRPr>
          </a:p>
          <a:p>
            <a:pPr marL="126473"/>
            <a:r>
              <a:rPr sz="700" spc="-2" dirty="0">
                <a:latin typeface="Calibri"/>
                <a:cs typeface="Calibri"/>
              </a:rPr>
              <a:t>&lt;dd&gt;It is the </a:t>
            </a:r>
            <a:r>
              <a:rPr sz="700" spc="-4" dirty="0">
                <a:latin typeface="Calibri"/>
                <a:cs typeface="Calibri"/>
              </a:rPr>
              <a:t>unique </a:t>
            </a:r>
            <a:r>
              <a:rPr sz="700" spc="-2" dirty="0">
                <a:latin typeface="Calibri"/>
                <a:cs typeface="Calibri"/>
              </a:rPr>
              <a:t>name of a</a:t>
            </a:r>
            <a:r>
              <a:rPr sz="700" spc="11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p</a:t>
            </a:r>
            <a:endParaRPr sz="700">
              <a:latin typeface="Calibri"/>
              <a:cs typeface="Calibri"/>
            </a:endParaRPr>
          </a:p>
          <a:p>
            <a:pPr marL="126473"/>
            <a:r>
              <a:rPr sz="700" spc="-2" dirty="0">
                <a:latin typeface="Calibri"/>
                <a:cs typeface="Calibri"/>
              </a:rPr>
              <a:t>&lt;/dd&gt;</a:t>
            </a:r>
            <a:endParaRPr sz="700">
              <a:latin typeface="Calibri"/>
              <a:cs typeface="Calibri"/>
            </a:endParaRPr>
          </a:p>
          <a:p>
            <a:pPr marR="1008440" algn="ctr"/>
            <a:r>
              <a:rPr sz="700" spc="-4" dirty="0">
                <a:latin typeface="Calibri"/>
                <a:cs typeface="Calibri"/>
              </a:rPr>
              <a:t>&lt;/dl&gt;</a:t>
            </a:r>
            <a:endParaRPr sz="700">
              <a:latin typeface="Calibri"/>
              <a:cs typeface="Calibri"/>
            </a:endParaRPr>
          </a:p>
          <a:p>
            <a:pPr marR="976961" algn="ctr"/>
            <a:r>
              <a:rPr sz="700" spc="-4" dirty="0">
                <a:latin typeface="Calibri"/>
                <a:cs typeface="Calibri"/>
              </a:rPr>
              <a:t>&lt;/body&gt;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&lt;/html&gt;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4325" y="897125"/>
            <a:ext cx="2169865" cy="1381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38769"/>
            <a:ext cx="3819544" cy="296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22386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NỀN </a:t>
            </a:r>
            <a:r>
              <a:rPr lang="vi-VN" spc="-18" dirty="0"/>
              <a:t>VÀ </a:t>
            </a:r>
            <a:r>
              <a:rPr lang="vi-VN" spc="-2" dirty="0"/>
              <a:t>MÀU CHỮ</a:t>
            </a:r>
            <a:r>
              <a:rPr lang="vi-VN" dirty="0"/>
              <a:t> </a:t>
            </a:r>
            <a:r>
              <a:rPr lang="vi-VN" spc="-2" dirty="0"/>
              <a:t>1-2</a:t>
            </a:r>
            <a:endParaRPr lang="vi-VN" spc="-2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501615"/>
            <a:ext cx="3630745" cy="264694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8283194" y="0"/>
                </a:moveTo>
                <a:lnTo>
                  <a:pt x="98806" y="0"/>
                </a:lnTo>
                <a:lnTo>
                  <a:pt x="60345" y="7758"/>
                </a:lnTo>
                <a:lnTo>
                  <a:pt x="28938" y="28924"/>
                </a:lnTo>
                <a:lnTo>
                  <a:pt x="7764" y="60328"/>
                </a:lnTo>
                <a:lnTo>
                  <a:pt x="0" y="98805"/>
                </a:lnTo>
                <a:lnTo>
                  <a:pt x="0" y="494029"/>
                </a:lnTo>
                <a:lnTo>
                  <a:pt x="7764" y="532507"/>
                </a:lnTo>
                <a:lnTo>
                  <a:pt x="28938" y="563911"/>
                </a:lnTo>
                <a:lnTo>
                  <a:pt x="60345" y="585077"/>
                </a:lnTo>
                <a:lnTo>
                  <a:pt x="98806" y="592836"/>
                </a:lnTo>
                <a:lnTo>
                  <a:pt x="8283194" y="592836"/>
                </a:lnTo>
                <a:lnTo>
                  <a:pt x="8321671" y="585077"/>
                </a:lnTo>
                <a:lnTo>
                  <a:pt x="8353075" y="563911"/>
                </a:lnTo>
                <a:lnTo>
                  <a:pt x="8374241" y="532507"/>
                </a:lnTo>
                <a:lnTo>
                  <a:pt x="8382000" y="494029"/>
                </a:lnTo>
                <a:lnTo>
                  <a:pt x="8382000" y="98805"/>
                </a:lnTo>
                <a:lnTo>
                  <a:pt x="8374241" y="60328"/>
                </a:lnTo>
                <a:lnTo>
                  <a:pt x="8353075" y="28924"/>
                </a:lnTo>
                <a:lnTo>
                  <a:pt x="8321671" y="7758"/>
                </a:lnTo>
                <a:lnTo>
                  <a:pt x="828319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501615"/>
            <a:ext cx="3630745" cy="264694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0" y="98805"/>
                </a:moveTo>
                <a:lnTo>
                  <a:pt x="7764" y="60328"/>
                </a:lnTo>
                <a:lnTo>
                  <a:pt x="28938" y="28924"/>
                </a:lnTo>
                <a:lnTo>
                  <a:pt x="60345" y="7758"/>
                </a:lnTo>
                <a:lnTo>
                  <a:pt x="98806" y="0"/>
                </a:lnTo>
                <a:lnTo>
                  <a:pt x="8283194" y="0"/>
                </a:lnTo>
                <a:lnTo>
                  <a:pt x="8321671" y="7758"/>
                </a:lnTo>
                <a:lnTo>
                  <a:pt x="8353075" y="28924"/>
                </a:lnTo>
                <a:lnTo>
                  <a:pt x="8374241" y="60328"/>
                </a:lnTo>
                <a:lnTo>
                  <a:pt x="8382000" y="98805"/>
                </a:lnTo>
                <a:lnTo>
                  <a:pt x="8382000" y="494029"/>
                </a:lnTo>
                <a:lnTo>
                  <a:pt x="8374241" y="532507"/>
                </a:lnTo>
                <a:lnTo>
                  <a:pt x="8353075" y="563911"/>
                </a:lnTo>
                <a:lnTo>
                  <a:pt x="8321671" y="585077"/>
                </a:lnTo>
                <a:lnTo>
                  <a:pt x="8283194" y="592836"/>
                </a:lnTo>
                <a:lnTo>
                  <a:pt x="98806" y="592836"/>
                </a:lnTo>
                <a:lnTo>
                  <a:pt x="60345" y="585077"/>
                </a:lnTo>
                <a:lnTo>
                  <a:pt x="28938" y="563911"/>
                </a:lnTo>
                <a:lnTo>
                  <a:pt x="7764" y="532507"/>
                </a:lnTo>
                <a:lnTo>
                  <a:pt x="0" y="494029"/>
                </a:lnTo>
                <a:lnTo>
                  <a:pt x="0" y="9880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64137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6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6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864137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6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6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261348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09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1"/>
                </a:lnTo>
                <a:lnTo>
                  <a:pt x="8266938" y="690371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09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261348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09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1"/>
                </a:lnTo>
                <a:lnTo>
                  <a:pt x="115061" y="690371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09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8775" y="556934"/>
            <a:ext cx="3417851" cy="229269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Thuộc tính nền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màu nền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2" dirty="0">
                <a:latin typeface="Arial"/>
                <a:cs typeface="Arial"/>
              </a:rPr>
              <a:t>trang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588"/>
              </a:spcBef>
            </a:pPr>
            <a:r>
              <a:rPr spc="-2" dirty="0">
                <a:latin typeface="Arial"/>
                <a:cs typeface="Arial"/>
              </a:rPr>
              <a:t>Thuộc tính nền là một thuộc tính viết </a:t>
            </a:r>
            <a:r>
              <a:rPr dirty="0">
                <a:latin typeface="Arial"/>
                <a:cs typeface="Arial"/>
              </a:rPr>
              <a:t>tắt </a:t>
            </a:r>
            <a:r>
              <a:rPr spc="-2" dirty="0">
                <a:latin typeface="Arial"/>
                <a:cs typeface="Arial"/>
              </a:rPr>
              <a:t>mà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tất cả </a:t>
            </a:r>
            <a:r>
              <a:rPr spc="-2" dirty="0">
                <a:latin typeface="Arial"/>
                <a:cs typeface="Arial"/>
              </a:rPr>
              <a:t>các thuộc tính nền 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2" dirty="0">
                <a:latin typeface="Arial"/>
                <a:cs typeface="Arial"/>
              </a:rPr>
              <a:t>trong một khai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báo.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sz="700">
              <a:latin typeface="Times New Roman"/>
              <a:cs typeface="Times New Roman"/>
            </a:endParaRPr>
          </a:p>
          <a:p>
            <a:pPr marL="7522"/>
            <a:r>
              <a:rPr spc="-4" dirty="0">
                <a:latin typeface="Calibri"/>
                <a:cs typeface="Calibri"/>
              </a:rPr>
              <a:t>bgcolor </a:t>
            </a:r>
            <a:r>
              <a:rPr spc="-2" dirty="0">
                <a:latin typeface="Arial"/>
                <a:cs typeface="Arial"/>
              </a:rPr>
              <a:t>thuộc tính </a:t>
            </a:r>
            <a:r>
              <a:rPr spc="-4" dirty="0">
                <a:latin typeface="Arial"/>
                <a:cs typeface="Arial"/>
              </a:rPr>
              <a:t>xác định </a:t>
            </a:r>
            <a:r>
              <a:rPr spc="-2" dirty="0">
                <a:latin typeface="Arial"/>
                <a:cs typeface="Arial"/>
              </a:rPr>
              <a:t>màu </a:t>
            </a:r>
            <a:r>
              <a:rPr spc="-4" dirty="0">
                <a:latin typeface="Arial"/>
                <a:cs typeface="Arial"/>
              </a:rPr>
              <a:t>nền </a:t>
            </a:r>
            <a:r>
              <a:rPr spc="-2" dirty="0">
                <a:latin typeface="Arial"/>
                <a:cs typeface="Arial"/>
              </a:rPr>
              <a:t>của một </a:t>
            </a:r>
            <a:r>
              <a:rPr dirty="0">
                <a:latin typeface="Arial"/>
                <a:cs typeface="Arial"/>
              </a:rPr>
              <a:t>tài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liệu.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203359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203638" algn="l"/>
              </a:tabLst>
            </a:pPr>
            <a:r>
              <a:rPr dirty="0">
                <a:latin typeface="Calibri"/>
                <a:cs typeface="Calibri"/>
              </a:rPr>
              <a:t>Cú</a:t>
            </a:r>
            <a:r>
              <a:rPr spc="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83015" marR="927653">
              <a:lnSpc>
                <a:spcPts val="2347"/>
              </a:lnSpc>
              <a:spcBef>
                <a:spcPts val="35"/>
              </a:spcBef>
            </a:pPr>
            <a:r>
              <a:rPr dirty="0">
                <a:latin typeface="Calibri"/>
                <a:cs typeface="Calibri"/>
              </a:rPr>
              <a:t>&lt;body </a:t>
            </a:r>
            <a:r>
              <a:rPr spc="-2" dirty="0">
                <a:latin typeface="Calibri"/>
                <a:cs typeface="Calibri"/>
              </a:rPr>
              <a:t>bgcolor=”color_name|hex_number|rgb_number”&gt;  </a:t>
            </a:r>
            <a:r>
              <a:rPr spc="-11" dirty="0">
                <a:latin typeface="Calibri"/>
                <a:cs typeface="Calibri"/>
              </a:rPr>
              <a:t>Trong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đó,</a:t>
            </a:r>
            <a:endParaRPr>
              <a:latin typeface="Calibri"/>
              <a:cs typeface="Calibri"/>
            </a:endParaRPr>
          </a:p>
          <a:p>
            <a:pPr marL="83015">
              <a:lnSpc>
                <a:spcPts val="790"/>
              </a:lnSpc>
            </a:pPr>
            <a:r>
              <a:rPr dirty="0">
                <a:latin typeface="Calibri"/>
                <a:cs typeface="Calibri"/>
              </a:rPr>
              <a:t>color_name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nền(ví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“red”)</a:t>
            </a:r>
            <a:endParaRPr>
              <a:latin typeface="Calibri"/>
              <a:cs typeface="Calibri"/>
            </a:endParaRPr>
          </a:p>
          <a:p>
            <a:pPr marL="83015">
              <a:spcBef>
                <a:spcPts val="4"/>
              </a:spcBef>
            </a:pPr>
            <a:r>
              <a:rPr dirty="0">
                <a:latin typeface="Calibri"/>
                <a:cs typeface="Calibri"/>
              </a:rPr>
              <a:t>hex_number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mã mầu </a:t>
            </a:r>
            <a:r>
              <a:rPr dirty="0">
                <a:latin typeface="Calibri"/>
                <a:cs typeface="Calibri"/>
              </a:rPr>
              <a:t>(ví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“#ff0000”)</a:t>
            </a:r>
            <a:endParaRPr>
              <a:latin typeface="Calibri"/>
              <a:cs typeface="Calibri"/>
            </a:endParaRPr>
          </a:p>
          <a:p>
            <a:pPr marL="83015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rgb_number -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qua </a:t>
            </a:r>
            <a:r>
              <a:rPr spc="2" dirty="0">
                <a:latin typeface="Calibri"/>
                <a:cs typeface="Calibri"/>
              </a:rPr>
              <a:t>hàm </a:t>
            </a:r>
            <a:r>
              <a:rPr spc="-2" dirty="0">
                <a:latin typeface="Calibri"/>
                <a:cs typeface="Calibri"/>
              </a:rPr>
              <a:t>rgb(ví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“rgb(255,0,0)”)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4761"/>
            <a:ext cx="3819544" cy="330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68309"/>
            <a:ext cx="22386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MÀU NỀN </a:t>
            </a:r>
            <a:r>
              <a:rPr lang="vi-VN" spc="-18" dirty="0"/>
              <a:t>VÀ </a:t>
            </a:r>
            <a:r>
              <a:rPr lang="vi-VN" spc="-2" dirty="0"/>
              <a:t>MÀU CHỮ</a:t>
            </a:r>
            <a:r>
              <a:rPr lang="vi-VN" dirty="0"/>
              <a:t> </a:t>
            </a:r>
            <a:r>
              <a:rPr lang="vi-VN" spc="-2" dirty="0"/>
              <a:t>2-2</a:t>
            </a:r>
            <a:endParaRPr lang="vi-VN" spc="-2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500934"/>
            <a:ext cx="3630745" cy="389106"/>
          </a:xfrm>
          <a:custGeom>
            <a:avLst/>
            <a:gdLst/>
            <a:ahLst/>
            <a:cxnLst/>
            <a:rect l="l" t="t" r="r" b="b"/>
            <a:pathLst>
              <a:path w="8382000" h="871855">
                <a:moveTo>
                  <a:pt x="8236712" y="0"/>
                </a:moveTo>
                <a:lnTo>
                  <a:pt x="145288" y="0"/>
                </a:lnTo>
                <a:lnTo>
                  <a:pt x="99366" y="7404"/>
                </a:lnTo>
                <a:lnTo>
                  <a:pt x="59483" y="28025"/>
                </a:lnTo>
                <a:lnTo>
                  <a:pt x="28032" y="59472"/>
                </a:lnTo>
                <a:lnTo>
                  <a:pt x="7407" y="99356"/>
                </a:lnTo>
                <a:lnTo>
                  <a:pt x="0" y="145287"/>
                </a:lnTo>
                <a:lnTo>
                  <a:pt x="0" y="726439"/>
                </a:lnTo>
                <a:lnTo>
                  <a:pt x="7407" y="772371"/>
                </a:lnTo>
                <a:lnTo>
                  <a:pt x="28032" y="812255"/>
                </a:lnTo>
                <a:lnTo>
                  <a:pt x="59483" y="843702"/>
                </a:lnTo>
                <a:lnTo>
                  <a:pt x="99366" y="864323"/>
                </a:lnTo>
                <a:lnTo>
                  <a:pt x="145288" y="871727"/>
                </a:lnTo>
                <a:lnTo>
                  <a:pt x="8236712" y="871727"/>
                </a:lnTo>
                <a:lnTo>
                  <a:pt x="8282643" y="864323"/>
                </a:lnTo>
                <a:lnTo>
                  <a:pt x="8322527" y="843702"/>
                </a:lnTo>
                <a:lnTo>
                  <a:pt x="8353974" y="812255"/>
                </a:lnTo>
                <a:lnTo>
                  <a:pt x="8374595" y="772371"/>
                </a:lnTo>
                <a:lnTo>
                  <a:pt x="8382000" y="726439"/>
                </a:lnTo>
                <a:lnTo>
                  <a:pt x="8382000" y="145287"/>
                </a:lnTo>
                <a:lnTo>
                  <a:pt x="8374595" y="99356"/>
                </a:lnTo>
                <a:lnTo>
                  <a:pt x="8353974" y="59472"/>
                </a:lnTo>
                <a:lnTo>
                  <a:pt x="8322527" y="28025"/>
                </a:lnTo>
                <a:lnTo>
                  <a:pt x="8282643" y="7404"/>
                </a:lnTo>
                <a:lnTo>
                  <a:pt x="823671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500934"/>
            <a:ext cx="3630745" cy="389106"/>
          </a:xfrm>
          <a:custGeom>
            <a:avLst/>
            <a:gdLst/>
            <a:ahLst/>
            <a:cxnLst/>
            <a:rect l="l" t="t" r="r" b="b"/>
            <a:pathLst>
              <a:path w="8382000" h="871855">
                <a:moveTo>
                  <a:pt x="0" y="145287"/>
                </a:moveTo>
                <a:lnTo>
                  <a:pt x="7407" y="99356"/>
                </a:lnTo>
                <a:lnTo>
                  <a:pt x="28032" y="59472"/>
                </a:lnTo>
                <a:lnTo>
                  <a:pt x="59483" y="28025"/>
                </a:lnTo>
                <a:lnTo>
                  <a:pt x="99366" y="7404"/>
                </a:lnTo>
                <a:lnTo>
                  <a:pt x="145288" y="0"/>
                </a:lnTo>
                <a:lnTo>
                  <a:pt x="8236712" y="0"/>
                </a:lnTo>
                <a:lnTo>
                  <a:pt x="8282643" y="7404"/>
                </a:lnTo>
                <a:lnTo>
                  <a:pt x="8322527" y="28025"/>
                </a:lnTo>
                <a:lnTo>
                  <a:pt x="8353974" y="59472"/>
                </a:lnTo>
                <a:lnTo>
                  <a:pt x="8374595" y="99356"/>
                </a:lnTo>
                <a:lnTo>
                  <a:pt x="8382000" y="145287"/>
                </a:lnTo>
                <a:lnTo>
                  <a:pt x="8382000" y="726439"/>
                </a:lnTo>
                <a:lnTo>
                  <a:pt x="8374595" y="772371"/>
                </a:lnTo>
                <a:lnTo>
                  <a:pt x="8353974" y="812255"/>
                </a:lnTo>
                <a:lnTo>
                  <a:pt x="8322527" y="843702"/>
                </a:lnTo>
                <a:lnTo>
                  <a:pt x="8282643" y="864323"/>
                </a:lnTo>
                <a:lnTo>
                  <a:pt x="8236712" y="871727"/>
                </a:lnTo>
                <a:lnTo>
                  <a:pt x="145288" y="871727"/>
                </a:lnTo>
                <a:lnTo>
                  <a:pt x="99366" y="864323"/>
                </a:lnTo>
                <a:lnTo>
                  <a:pt x="59483" y="843702"/>
                </a:lnTo>
                <a:lnTo>
                  <a:pt x="28032" y="812255"/>
                </a:lnTo>
                <a:lnTo>
                  <a:pt x="7407" y="772371"/>
                </a:lnTo>
                <a:lnTo>
                  <a:pt x="0" y="726439"/>
                </a:lnTo>
                <a:lnTo>
                  <a:pt x="0" y="1452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989967"/>
            <a:ext cx="3630745" cy="272062"/>
          </a:xfrm>
          <a:custGeom>
            <a:avLst/>
            <a:gdLst/>
            <a:ahLst/>
            <a:cxnLst/>
            <a:rect l="l" t="t" r="r" b="b"/>
            <a:pathLst>
              <a:path w="8382000" h="609600">
                <a:moveTo>
                  <a:pt x="8280400" y="0"/>
                </a:moveTo>
                <a:lnTo>
                  <a:pt x="101600" y="0"/>
                </a:lnTo>
                <a:lnTo>
                  <a:pt x="62054" y="7981"/>
                </a:lnTo>
                <a:lnTo>
                  <a:pt x="29759" y="29749"/>
                </a:lnTo>
                <a:lnTo>
                  <a:pt x="7984" y="62043"/>
                </a:lnTo>
                <a:lnTo>
                  <a:pt x="0" y="101600"/>
                </a:lnTo>
                <a:lnTo>
                  <a:pt x="0" y="508000"/>
                </a:lnTo>
                <a:lnTo>
                  <a:pt x="7984" y="547556"/>
                </a:lnTo>
                <a:lnTo>
                  <a:pt x="29759" y="579850"/>
                </a:lnTo>
                <a:lnTo>
                  <a:pt x="62054" y="601618"/>
                </a:lnTo>
                <a:lnTo>
                  <a:pt x="101600" y="609600"/>
                </a:lnTo>
                <a:lnTo>
                  <a:pt x="8280400" y="609600"/>
                </a:lnTo>
                <a:lnTo>
                  <a:pt x="8319956" y="601618"/>
                </a:lnTo>
                <a:lnTo>
                  <a:pt x="8352250" y="579850"/>
                </a:lnTo>
                <a:lnTo>
                  <a:pt x="8374018" y="547556"/>
                </a:lnTo>
                <a:lnTo>
                  <a:pt x="8382000" y="508000"/>
                </a:lnTo>
                <a:lnTo>
                  <a:pt x="8382000" y="101600"/>
                </a:lnTo>
                <a:lnTo>
                  <a:pt x="8374018" y="62043"/>
                </a:lnTo>
                <a:lnTo>
                  <a:pt x="8352250" y="29749"/>
                </a:lnTo>
                <a:lnTo>
                  <a:pt x="8319956" y="7981"/>
                </a:lnTo>
                <a:lnTo>
                  <a:pt x="828040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989967"/>
            <a:ext cx="3630745" cy="272062"/>
          </a:xfrm>
          <a:custGeom>
            <a:avLst/>
            <a:gdLst/>
            <a:ahLst/>
            <a:cxnLst/>
            <a:rect l="l" t="t" r="r" b="b"/>
            <a:pathLst>
              <a:path w="8382000" h="609600">
                <a:moveTo>
                  <a:pt x="0" y="101600"/>
                </a:moveTo>
                <a:lnTo>
                  <a:pt x="7984" y="62043"/>
                </a:lnTo>
                <a:lnTo>
                  <a:pt x="29759" y="29749"/>
                </a:lnTo>
                <a:lnTo>
                  <a:pt x="62054" y="7981"/>
                </a:lnTo>
                <a:lnTo>
                  <a:pt x="101600" y="0"/>
                </a:lnTo>
                <a:lnTo>
                  <a:pt x="8280400" y="0"/>
                </a:lnTo>
                <a:lnTo>
                  <a:pt x="8319956" y="7981"/>
                </a:lnTo>
                <a:lnTo>
                  <a:pt x="8352250" y="29749"/>
                </a:lnTo>
                <a:lnTo>
                  <a:pt x="8374018" y="62043"/>
                </a:lnTo>
                <a:lnTo>
                  <a:pt x="8382000" y="101600"/>
                </a:lnTo>
                <a:lnTo>
                  <a:pt x="8382000" y="508000"/>
                </a:lnTo>
                <a:lnTo>
                  <a:pt x="8374018" y="547556"/>
                </a:lnTo>
                <a:lnTo>
                  <a:pt x="8352250" y="579850"/>
                </a:lnTo>
                <a:lnTo>
                  <a:pt x="8319956" y="601618"/>
                </a:lnTo>
                <a:lnTo>
                  <a:pt x="8280400" y="609600"/>
                </a:lnTo>
                <a:lnTo>
                  <a:pt x="101600" y="609600"/>
                </a:lnTo>
                <a:lnTo>
                  <a:pt x="62054" y="601618"/>
                </a:lnTo>
                <a:lnTo>
                  <a:pt x="29759" y="579850"/>
                </a:lnTo>
                <a:lnTo>
                  <a:pt x="7984" y="547556"/>
                </a:lnTo>
                <a:lnTo>
                  <a:pt x="0" y="508000"/>
                </a:lnTo>
                <a:lnTo>
                  <a:pt x="0" y="1016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393298"/>
            <a:ext cx="3630745" cy="312872"/>
          </a:xfrm>
          <a:custGeom>
            <a:avLst/>
            <a:gdLst/>
            <a:ahLst/>
            <a:cxnLst/>
            <a:rect l="l" t="t" r="r" b="b"/>
            <a:pathLst>
              <a:path w="8382000" h="701039">
                <a:moveTo>
                  <a:pt x="8265160" y="0"/>
                </a:moveTo>
                <a:lnTo>
                  <a:pt x="116839" y="0"/>
                </a:lnTo>
                <a:lnTo>
                  <a:pt x="71360" y="9183"/>
                </a:lnTo>
                <a:lnTo>
                  <a:pt x="34221" y="34226"/>
                </a:lnTo>
                <a:lnTo>
                  <a:pt x="9181" y="71366"/>
                </a:lnTo>
                <a:lnTo>
                  <a:pt x="0" y="116839"/>
                </a:lnTo>
                <a:lnTo>
                  <a:pt x="0" y="584200"/>
                </a:lnTo>
                <a:lnTo>
                  <a:pt x="9181" y="629673"/>
                </a:lnTo>
                <a:lnTo>
                  <a:pt x="34221" y="666813"/>
                </a:lnTo>
                <a:lnTo>
                  <a:pt x="71360" y="691856"/>
                </a:lnTo>
                <a:lnTo>
                  <a:pt x="116839" y="701040"/>
                </a:lnTo>
                <a:lnTo>
                  <a:pt x="8265160" y="701040"/>
                </a:lnTo>
                <a:lnTo>
                  <a:pt x="8310633" y="691856"/>
                </a:lnTo>
                <a:lnTo>
                  <a:pt x="8347773" y="666813"/>
                </a:lnTo>
                <a:lnTo>
                  <a:pt x="8372816" y="629673"/>
                </a:lnTo>
                <a:lnTo>
                  <a:pt x="8382000" y="584200"/>
                </a:lnTo>
                <a:lnTo>
                  <a:pt x="8382000" y="116839"/>
                </a:lnTo>
                <a:lnTo>
                  <a:pt x="8372816" y="71366"/>
                </a:lnTo>
                <a:lnTo>
                  <a:pt x="8347773" y="34226"/>
                </a:lnTo>
                <a:lnTo>
                  <a:pt x="8310633" y="9183"/>
                </a:lnTo>
                <a:lnTo>
                  <a:pt x="826516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393298"/>
            <a:ext cx="3630745" cy="312872"/>
          </a:xfrm>
          <a:custGeom>
            <a:avLst/>
            <a:gdLst/>
            <a:ahLst/>
            <a:cxnLst/>
            <a:rect l="l" t="t" r="r" b="b"/>
            <a:pathLst>
              <a:path w="8382000" h="701039">
                <a:moveTo>
                  <a:pt x="0" y="116839"/>
                </a:moveTo>
                <a:lnTo>
                  <a:pt x="9181" y="71366"/>
                </a:lnTo>
                <a:lnTo>
                  <a:pt x="34221" y="34226"/>
                </a:lnTo>
                <a:lnTo>
                  <a:pt x="71360" y="9183"/>
                </a:lnTo>
                <a:lnTo>
                  <a:pt x="116839" y="0"/>
                </a:lnTo>
                <a:lnTo>
                  <a:pt x="8265160" y="0"/>
                </a:lnTo>
                <a:lnTo>
                  <a:pt x="8310633" y="9183"/>
                </a:lnTo>
                <a:lnTo>
                  <a:pt x="8347773" y="34226"/>
                </a:lnTo>
                <a:lnTo>
                  <a:pt x="8372816" y="71366"/>
                </a:lnTo>
                <a:lnTo>
                  <a:pt x="8382000" y="116839"/>
                </a:lnTo>
                <a:lnTo>
                  <a:pt x="8382000" y="584200"/>
                </a:lnTo>
                <a:lnTo>
                  <a:pt x="8372816" y="629673"/>
                </a:lnTo>
                <a:lnTo>
                  <a:pt x="8347773" y="666813"/>
                </a:lnTo>
                <a:lnTo>
                  <a:pt x="8310633" y="691856"/>
                </a:lnTo>
                <a:lnTo>
                  <a:pt x="8265160" y="701040"/>
                </a:lnTo>
                <a:lnTo>
                  <a:pt x="116839" y="701040"/>
                </a:lnTo>
                <a:lnTo>
                  <a:pt x="71360" y="691856"/>
                </a:lnTo>
                <a:lnTo>
                  <a:pt x="34221" y="666813"/>
                </a:lnTo>
                <a:lnTo>
                  <a:pt x="9181" y="629673"/>
                </a:lnTo>
                <a:lnTo>
                  <a:pt x="0" y="584200"/>
                </a:lnTo>
                <a:lnTo>
                  <a:pt x="0" y="1168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9170" y="506092"/>
            <a:ext cx="3593931" cy="168275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1143" marR="2229">
              <a:lnSpc>
                <a:spcPct val="126699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khác để xác định màu nền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một trang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4" dirty="0">
                <a:latin typeface="Calibri"/>
                <a:cs typeface="Calibri"/>
              </a:rPr>
              <a:t>tính</a:t>
            </a:r>
            <a:r>
              <a:rPr spc="-4" dirty="0">
                <a:latin typeface="Calibri"/>
                <a:cs typeface="Calibri"/>
              </a:rPr>
              <a:t>  style=“background-color: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color”.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18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Thuộc tính này phải được thêm </a:t>
            </a:r>
            <a:r>
              <a:rPr dirty="0">
                <a:latin typeface="Arial"/>
                <a:cs typeface="Arial"/>
              </a:rPr>
              <a:t>vào các </a:t>
            </a:r>
            <a:r>
              <a:rPr spc="-2" dirty="0">
                <a:latin typeface="Arial"/>
                <a:cs typeface="Arial"/>
              </a:rPr>
              <a:t>thuộc tính </a:t>
            </a:r>
            <a:r>
              <a:rPr spc="-4" dirty="0">
                <a:latin typeface="Arial"/>
                <a:cs typeface="Arial"/>
              </a:rPr>
              <a:t>phong </a:t>
            </a:r>
            <a:r>
              <a:rPr dirty="0">
                <a:latin typeface="Arial"/>
                <a:cs typeface="Arial"/>
              </a:rPr>
              <a:t>cách của thẻ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18" dirty="0">
                <a:latin typeface="Arial"/>
                <a:cs typeface="Arial"/>
              </a:rPr>
              <a:t>body.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7522" marR="100008">
              <a:lnSpc>
                <a:spcPts val="825"/>
              </a:lnSpc>
            </a:pPr>
            <a:r>
              <a:rPr spc="-2" dirty="0">
                <a:latin typeface="Arial"/>
                <a:cs typeface="Arial"/>
              </a:rPr>
              <a:t>Màu nền </a:t>
            </a:r>
            <a:r>
              <a:rPr dirty="0">
                <a:latin typeface="Arial"/>
                <a:cs typeface="Arial"/>
              </a:rPr>
              <a:t>trước có thể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thuộc tính</a:t>
            </a:r>
            <a:r>
              <a:rPr spc="-2" dirty="0">
                <a:latin typeface="Arial"/>
                <a:cs typeface="Arial"/>
              </a:rPr>
              <a:t> style </a:t>
            </a:r>
            <a:r>
              <a:rPr dirty="0">
                <a:latin typeface="Arial"/>
                <a:cs typeface="Arial"/>
              </a:rPr>
              <a:t>=  </a:t>
            </a:r>
            <a:r>
              <a:rPr spc="-2" dirty="0">
                <a:latin typeface="Arial"/>
                <a:cs typeface="Arial"/>
              </a:rPr>
              <a:t>"color: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color".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203081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203359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82458">
              <a:spcBef>
                <a:spcPts val="989"/>
              </a:spcBef>
            </a:pPr>
            <a:r>
              <a:rPr dirty="0">
                <a:latin typeface="Calibri"/>
                <a:cs typeface="Calibri"/>
              </a:rPr>
              <a:t>&lt;body style=”background-color: navy; color: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yellow”&gt;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19544" cy="262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68309"/>
            <a:ext cx="154609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55" dirty="0"/>
              <a:t>TỆP </a:t>
            </a:r>
            <a:r>
              <a:rPr lang="vi-VN" spc="-2" dirty="0"/>
              <a:t>HÌNH ẢNH</a:t>
            </a:r>
            <a:r>
              <a:rPr lang="vi-VN" spc="15" dirty="0"/>
              <a:t> </a:t>
            </a:r>
            <a:r>
              <a:rPr lang="vi-VN" spc="-4" dirty="0"/>
              <a:t>NỀN</a:t>
            </a:r>
            <a:endParaRPr lang="vi-VN" spc="-4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40735" y="1200474"/>
            <a:ext cx="1346016" cy="978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78569" y="1570649"/>
            <a:ext cx="58283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Ảnh</a:t>
            </a:r>
            <a:r>
              <a:rPr sz="1100" b="1" spc="-3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nền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7943" y="1354869"/>
            <a:ext cx="1548017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2833" y="1612705"/>
            <a:ext cx="759156" cy="33497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 marR="2229" algn="ctr">
              <a:lnSpc>
                <a:spcPct val="98700"/>
              </a:lnSpc>
              <a:spcBef>
                <a:spcPts val="53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Chèn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hình ảnh  như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nền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tảng  trên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6441" y="1315421"/>
            <a:ext cx="1678064" cy="982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53270" y="1667118"/>
            <a:ext cx="733301" cy="216436"/>
          </a:xfrm>
          <a:prstGeom prst="rect">
            <a:avLst/>
          </a:prstGeom>
        </p:spPr>
        <p:txBody>
          <a:bodyPr vert="horz" wrap="square" lIns="0" tIns="11143" rIns="0" bIns="0" rtlCol="0">
            <a:spAutoFit/>
          </a:bodyPr>
          <a:lstStyle/>
          <a:p>
            <a:pPr marL="40115" marR="2229" indent="-34822">
              <a:lnSpc>
                <a:spcPts val="820"/>
              </a:lnSpc>
              <a:spcBef>
                <a:spcPts val="88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Chọn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hình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ảnh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  sắc thái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nhẹ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6289" y="1780194"/>
            <a:ext cx="1631855" cy="1263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98057" y="2274780"/>
            <a:ext cx="1068319" cy="44380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293" marR="2229" algn="ctr">
              <a:lnSpc>
                <a:spcPct val="99200"/>
              </a:lnSpc>
              <a:spcBef>
                <a:spcPts val="48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Hình nền không được  khuyến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khích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như màu sắc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thể ẩn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văn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48997" y="265260"/>
            <a:ext cx="1682025" cy="1362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51009" y="559144"/>
            <a:ext cx="1054566" cy="44380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293" marR="2229" indent="-2229" algn="ctr">
              <a:lnSpc>
                <a:spcPct val="99200"/>
              </a:lnSpc>
              <a:spcBef>
                <a:spcPts val="48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Chọn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hình ảnh kết  hợp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tốt và trông giống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như  một hình ảnh duy nhất  ngay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cả sau khi </a:t>
            </a:r>
            <a:r>
              <a:rPr sz="700" spc="-2" dirty="0">
                <a:solidFill>
                  <a:srgbClr val="FFFFFF"/>
                </a:solidFill>
                <a:latin typeface="Calibri"/>
                <a:cs typeface="Calibri"/>
              </a:rPr>
              <a:t>ốp</a:t>
            </a:r>
            <a:r>
              <a:rPr sz="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7" dirty="0">
                <a:solidFill>
                  <a:srgbClr val="FFFFFF"/>
                </a:solidFill>
                <a:latin typeface="Calibri"/>
                <a:cs typeface="Calibri"/>
              </a:rPr>
              <a:t>vào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4761"/>
            <a:ext cx="3819544" cy="3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85313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</a:t>
            </a:r>
            <a:r>
              <a:rPr lang="vi-VN" spc="-26" dirty="0"/>
              <a:t> KẾT</a:t>
            </a:r>
            <a:endParaRPr lang="vi-VN" spc="-26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18985"/>
            <a:ext cx="3451133" cy="2346820"/>
          </a:xfrm>
          <a:prstGeom prst="rect">
            <a:avLst/>
          </a:prstGeom>
        </p:spPr>
        <p:txBody>
          <a:bodyPr vert="horz" wrap="square" lIns="0" tIns="55436" rIns="0" bIns="0" rtlCol="0">
            <a:spAutoFit/>
          </a:bodyPr>
          <a:lstStyle/>
          <a:p>
            <a:pPr marL="125916" indent="-120344">
              <a:spcBef>
                <a:spcPts val="43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tiêu </a:t>
            </a:r>
            <a:r>
              <a:rPr spc="2" dirty="0">
                <a:latin typeface="Calibri"/>
                <a:cs typeface="Calibri"/>
              </a:rPr>
              <a:t>đề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tiêu đề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2" dirty="0">
                <a:latin typeface="Calibri"/>
                <a:cs typeface="Calibri"/>
              </a:rPr>
              <a:t>dung như </a:t>
            </a:r>
            <a:r>
              <a:rPr dirty="0">
                <a:latin typeface="Calibri"/>
                <a:cs typeface="Calibri"/>
              </a:rPr>
              <a:t>văn bản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8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Thẻ &lt;hgroup&gt; 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tiêu đề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phụ </a:t>
            </a:r>
            <a:r>
              <a:rPr dirty="0">
                <a:latin typeface="Calibri"/>
                <a:cs typeface="Calibri"/>
              </a:rPr>
              <a:t>đề nhóm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ct val="101099"/>
              </a:lnSpc>
              <a:spcBef>
                <a:spcPts val="98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Phông chữ đơn cách được sử dụng cho các kịch bản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lập trình, văn bản  hướng dẫn,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ký tự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ASCII.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&lt;pre&gt; </a:t>
            </a:r>
            <a:r>
              <a:rPr dirty="0">
                <a:latin typeface="Calibri"/>
                <a:cs typeface="Calibri"/>
              </a:rPr>
              <a:t>được sử dụng để </a:t>
            </a:r>
            <a:r>
              <a:rPr spc="2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nội dung văn bản định dạng trước đến 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khối, thẻ </a:t>
            </a:r>
            <a:r>
              <a:rPr spc="-2" dirty="0">
                <a:latin typeface="Calibri"/>
                <a:cs typeface="Calibri"/>
              </a:rPr>
              <a:t>&lt;blockquote&gt; </a:t>
            </a:r>
            <a:r>
              <a:rPr dirty="0">
                <a:latin typeface="Calibri"/>
                <a:cs typeface="Calibri"/>
              </a:rPr>
              <a:t>có thể được sử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125916" marR="2507" indent="-120344" algn="just">
              <a:lnSpc>
                <a:spcPct val="100899"/>
              </a:lnSpc>
              <a:spcBef>
                <a:spcPts val="98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danh sách là </a:t>
            </a:r>
            <a:r>
              <a:rPr spc="2" dirty="0">
                <a:latin typeface="Calibri"/>
                <a:cs typeface="Calibri"/>
              </a:rPr>
              <a:t>một bộ </a:t>
            </a:r>
            <a:r>
              <a:rPr dirty="0">
                <a:latin typeface="Calibri"/>
                <a:cs typeface="Calibri"/>
              </a:rPr>
              <a:t>sưu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mặt </a:t>
            </a:r>
            <a:r>
              <a:rPr dirty="0">
                <a:latin typeface="Calibri"/>
                <a:cs typeface="Calibri"/>
              </a:rPr>
              <a:t>hàng,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-2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chức một  cách tuần tự hoặc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tuần tự. HTML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ba </a:t>
            </a:r>
            <a:r>
              <a:rPr dirty="0">
                <a:latin typeface="Calibri"/>
                <a:cs typeface="Calibri"/>
              </a:rPr>
              <a:t>loại danh sách cụ thể là, </a:t>
            </a:r>
            <a:r>
              <a:rPr spc="-2" dirty="0">
                <a:latin typeface="Calibri"/>
                <a:cs typeface="Calibri"/>
              </a:rPr>
              <a:t>có  </a:t>
            </a:r>
            <a:r>
              <a:rPr spc="2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tự,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tự,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từ định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nghĩa.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3064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 cung cấp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tính nền </a:t>
            </a:r>
            <a:r>
              <a:rPr spc="-2" dirty="0">
                <a:latin typeface="Calibri"/>
                <a:cs typeface="Calibri"/>
              </a:rPr>
              <a:t>tảng </a:t>
            </a:r>
            <a:r>
              <a:rPr dirty="0">
                <a:latin typeface="Calibri"/>
                <a:cs typeface="Calibri"/>
              </a:rPr>
              <a:t>đó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nền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hình ảnh cho các  trang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36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84237" cy="27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638" y="75247"/>
            <a:ext cx="891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GIỚI</a:t>
            </a:r>
            <a:r>
              <a:rPr lang="vi-VN" spc="-35" dirty="0"/>
              <a:t> </a:t>
            </a:r>
            <a:r>
              <a:rPr lang="vi-VN" spc="-2" dirty="0"/>
              <a:t>THIỆU</a:t>
            </a:r>
            <a:endParaRPr lang="vi-VN" spc="-2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590035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247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7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7" y="475488"/>
                </a:lnTo>
                <a:lnTo>
                  <a:pt x="8302752" y="475488"/>
                </a:lnTo>
                <a:lnTo>
                  <a:pt x="8333618" y="469266"/>
                </a:lnTo>
                <a:lnTo>
                  <a:pt x="8358806" y="452294"/>
                </a:lnTo>
                <a:lnTo>
                  <a:pt x="8375778" y="427106"/>
                </a:lnTo>
                <a:lnTo>
                  <a:pt x="8382000" y="396239"/>
                </a:lnTo>
                <a:lnTo>
                  <a:pt x="8382000" y="79247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590035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0" y="79247"/>
                </a:moveTo>
                <a:lnTo>
                  <a:pt x="6228" y="48381"/>
                </a:lnTo>
                <a:lnTo>
                  <a:pt x="23212" y="23193"/>
                </a:lnTo>
                <a:lnTo>
                  <a:pt x="48402" y="6221"/>
                </a:lnTo>
                <a:lnTo>
                  <a:pt x="79247" y="0"/>
                </a:lnTo>
                <a:lnTo>
                  <a:pt x="8302752" y="0"/>
                </a:lnTo>
                <a:lnTo>
                  <a:pt x="8333618" y="6221"/>
                </a:lnTo>
                <a:lnTo>
                  <a:pt x="8358806" y="23193"/>
                </a:lnTo>
                <a:lnTo>
                  <a:pt x="8375778" y="48381"/>
                </a:lnTo>
                <a:lnTo>
                  <a:pt x="8382000" y="79247"/>
                </a:lnTo>
                <a:lnTo>
                  <a:pt x="8382000" y="396239"/>
                </a:lnTo>
                <a:lnTo>
                  <a:pt x="8375778" y="427106"/>
                </a:lnTo>
                <a:lnTo>
                  <a:pt x="8358806" y="452294"/>
                </a:lnTo>
                <a:lnTo>
                  <a:pt x="8333618" y="469266"/>
                </a:lnTo>
                <a:lnTo>
                  <a:pt x="8302752" y="475488"/>
                </a:lnTo>
                <a:lnTo>
                  <a:pt x="79247" y="475488"/>
                </a:lnTo>
                <a:lnTo>
                  <a:pt x="48402" y="469266"/>
                </a:lnTo>
                <a:lnTo>
                  <a:pt x="23212" y="452294"/>
                </a:lnTo>
                <a:lnTo>
                  <a:pt x="6228" y="427106"/>
                </a:lnTo>
                <a:lnTo>
                  <a:pt x="0" y="396239"/>
                </a:lnTo>
                <a:lnTo>
                  <a:pt x="0" y="7924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949837"/>
            <a:ext cx="3630745" cy="209715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7" y="0"/>
                </a:moveTo>
                <a:lnTo>
                  <a:pt x="78231" y="0"/>
                </a:lnTo>
                <a:lnTo>
                  <a:pt x="47780" y="6151"/>
                </a:lnTo>
                <a:lnTo>
                  <a:pt x="22913" y="22923"/>
                </a:lnTo>
                <a:lnTo>
                  <a:pt x="6147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7" y="421600"/>
                </a:lnTo>
                <a:lnTo>
                  <a:pt x="22913" y="446468"/>
                </a:lnTo>
                <a:lnTo>
                  <a:pt x="47780" y="463240"/>
                </a:lnTo>
                <a:lnTo>
                  <a:pt x="78231" y="469392"/>
                </a:lnTo>
                <a:lnTo>
                  <a:pt x="8303767" y="469392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949837"/>
            <a:ext cx="3630745" cy="209715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0" y="78232"/>
                </a:moveTo>
                <a:lnTo>
                  <a:pt x="6147" y="47791"/>
                </a:lnTo>
                <a:lnTo>
                  <a:pt x="22913" y="22923"/>
                </a:lnTo>
                <a:lnTo>
                  <a:pt x="47780" y="6151"/>
                </a:lnTo>
                <a:lnTo>
                  <a:pt x="78231" y="0"/>
                </a:lnTo>
                <a:lnTo>
                  <a:pt x="8303767" y="0"/>
                </a:lnTo>
                <a:lnTo>
                  <a:pt x="8334208" y="6151"/>
                </a:lnTo>
                <a:lnTo>
                  <a:pt x="8359076" y="22923"/>
                </a:lnTo>
                <a:lnTo>
                  <a:pt x="8375848" y="47791"/>
                </a:lnTo>
                <a:lnTo>
                  <a:pt x="8382000" y="78232"/>
                </a:lnTo>
                <a:lnTo>
                  <a:pt x="8382000" y="391160"/>
                </a:lnTo>
                <a:lnTo>
                  <a:pt x="8375848" y="421600"/>
                </a:lnTo>
                <a:lnTo>
                  <a:pt x="8359076" y="446468"/>
                </a:lnTo>
                <a:lnTo>
                  <a:pt x="8334208" y="463240"/>
                </a:lnTo>
                <a:lnTo>
                  <a:pt x="8303767" y="469392"/>
                </a:lnTo>
                <a:lnTo>
                  <a:pt x="78231" y="469392"/>
                </a:lnTo>
                <a:lnTo>
                  <a:pt x="47780" y="463240"/>
                </a:lnTo>
                <a:lnTo>
                  <a:pt x="22913" y="446468"/>
                </a:lnTo>
                <a:lnTo>
                  <a:pt x="6147" y="421600"/>
                </a:lnTo>
                <a:lnTo>
                  <a:pt x="0" y="391160"/>
                </a:lnTo>
                <a:lnTo>
                  <a:pt x="0" y="7823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268150"/>
            <a:ext cx="3630745" cy="262710"/>
          </a:xfrm>
          <a:custGeom>
            <a:avLst/>
            <a:gdLst/>
            <a:ahLst/>
            <a:cxnLst/>
            <a:rect l="l" t="t" r="r" b="b"/>
            <a:pathLst>
              <a:path w="8382000" h="588645">
                <a:moveTo>
                  <a:pt x="8283956" y="0"/>
                </a:moveTo>
                <a:lnTo>
                  <a:pt x="98043" y="0"/>
                </a:lnTo>
                <a:lnTo>
                  <a:pt x="59878" y="7711"/>
                </a:lnTo>
                <a:lnTo>
                  <a:pt x="28714" y="28733"/>
                </a:lnTo>
                <a:lnTo>
                  <a:pt x="7704" y="59900"/>
                </a:lnTo>
                <a:lnTo>
                  <a:pt x="0" y="98043"/>
                </a:lnTo>
                <a:lnTo>
                  <a:pt x="0" y="490219"/>
                </a:lnTo>
                <a:lnTo>
                  <a:pt x="7704" y="528363"/>
                </a:lnTo>
                <a:lnTo>
                  <a:pt x="28714" y="559530"/>
                </a:lnTo>
                <a:lnTo>
                  <a:pt x="59878" y="580552"/>
                </a:lnTo>
                <a:lnTo>
                  <a:pt x="98043" y="588263"/>
                </a:lnTo>
                <a:lnTo>
                  <a:pt x="8283956" y="588263"/>
                </a:lnTo>
                <a:lnTo>
                  <a:pt x="8322099" y="580552"/>
                </a:lnTo>
                <a:lnTo>
                  <a:pt x="8353266" y="559530"/>
                </a:lnTo>
                <a:lnTo>
                  <a:pt x="8374288" y="528363"/>
                </a:lnTo>
                <a:lnTo>
                  <a:pt x="8382000" y="490219"/>
                </a:lnTo>
                <a:lnTo>
                  <a:pt x="8382000" y="98043"/>
                </a:lnTo>
                <a:lnTo>
                  <a:pt x="8374288" y="59900"/>
                </a:lnTo>
                <a:lnTo>
                  <a:pt x="8353266" y="28733"/>
                </a:lnTo>
                <a:lnTo>
                  <a:pt x="8322099" y="7711"/>
                </a:lnTo>
                <a:lnTo>
                  <a:pt x="828395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268150"/>
            <a:ext cx="3630745" cy="262710"/>
          </a:xfrm>
          <a:custGeom>
            <a:avLst/>
            <a:gdLst/>
            <a:ahLst/>
            <a:cxnLst/>
            <a:rect l="l" t="t" r="r" b="b"/>
            <a:pathLst>
              <a:path w="8382000" h="588645">
                <a:moveTo>
                  <a:pt x="0" y="98043"/>
                </a:moveTo>
                <a:lnTo>
                  <a:pt x="7704" y="59900"/>
                </a:lnTo>
                <a:lnTo>
                  <a:pt x="28714" y="28733"/>
                </a:lnTo>
                <a:lnTo>
                  <a:pt x="59878" y="7711"/>
                </a:lnTo>
                <a:lnTo>
                  <a:pt x="98043" y="0"/>
                </a:lnTo>
                <a:lnTo>
                  <a:pt x="8283956" y="0"/>
                </a:lnTo>
                <a:lnTo>
                  <a:pt x="8322099" y="7711"/>
                </a:lnTo>
                <a:lnTo>
                  <a:pt x="8353266" y="28733"/>
                </a:lnTo>
                <a:lnTo>
                  <a:pt x="8374288" y="59900"/>
                </a:lnTo>
                <a:lnTo>
                  <a:pt x="8382000" y="98043"/>
                </a:lnTo>
                <a:lnTo>
                  <a:pt x="8382000" y="490219"/>
                </a:lnTo>
                <a:lnTo>
                  <a:pt x="8374288" y="528363"/>
                </a:lnTo>
                <a:lnTo>
                  <a:pt x="8353266" y="559530"/>
                </a:lnTo>
                <a:lnTo>
                  <a:pt x="8322099" y="580552"/>
                </a:lnTo>
                <a:lnTo>
                  <a:pt x="8283956" y="588263"/>
                </a:lnTo>
                <a:lnTo>
                  <a:pt x="98043" y="588263"/>
                </a:lnTo>
                <a:lnTo>
                  <a:pt x="59878" y="580552"/>
                </a:lnTo>
                <a:lnTo>
                  <a:pt x="28714" y="559530"/>
                </a:lnTo>
                <a:lnTo>
                  <a:pt x="7704" y="528363"/>
                </a:lnTo>
                <a:lnTo>
                  <a:pt x="0" y="490219"/>
                </a:lnTo>
                <a:lnTo>
                  <a:pt x="0" y="980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371" y="1635434"/>
            <a:ext cx="3630745" cy="248257"/>
          </a:xfrm>
          <a:custGeom>
            <a:avLst/>
            <a:gdLst/>
            <a:ahLst/>
            <a:cxnLst/>
            <a:rect l="l" t="t" r="r" b="b"/>
            <a:pathLst>
              <a:path w="8382000" h="556260">
                <a:moveTo>
                  <a:pt x="8289290" y="0"/>
                </a:moveTo>
                <a:lnTo>
                  <a:pt x="92709" y="0"/>
                </a:lnTo>
                <a:lnTo>
                  <a:pt x="56621" y="7288"/>
                </a:lnTo>
                <a:lnTo>
                  <a:pt x="27152" y="27162"/>
                </a:lnTo>
                <a:lnTo>
                  <a:pt x="7285" y="56632"/>
                </a:lnTo>
                <a:lnTo>
                  <a:pt x="0" y="92710"/>
                </a:lnTo>
                <a:lnTo>
                  <a:pt x="0" y="463550"/>
                </a:lnTo>
                <a:lnTo>
                  <a:pt x="7285" y="499627"/>
                </a:lnTo>
                <a:lnTo>
                  <a:pt x="27152" y="529097"/>
                </a:lnTo>
                <a:lnTo>
                  <a:pt x="56621" y="548971"/>
                </a:lnTo>
                <a:lnTo>
                  <a:pt x="92709" y="556260"/>
                </a:lnTo>
                <a:lnTo>
                  <a:pt x="8289290" y="556260"/>
                </a:lnTo>
                <a:lnTo>
                  <a:pt x="8325367" y="548971"/>
                </a:lnTo>
                <a:lnTo>
                  <a:pt x="8354837" y="529097"/>
                </a:lnTo>
                <a:lnTo>
                  <a:pt x="8374711" y="499627"/>
                </a:lnTo>
                <a:lnTo>
                  <a:pt x="8382000" y="463550"/>
                </a:lnTo>
                <a:lnTo>
                  <a:pt x="8382000" y="92710"/>
                </a:lnTo>
                <a:lnTo>
                  <a:pt x="8374711" y="56632"/>
                </a:lnTo>
                <a:lnTo>
                  <a:pt x="8354837" y="27162"/>
                </a:lnTo>
                <a:lnTo>
                  <a:pt x="8325367" y="7288"/>
                </a:lnTo>
                <a:lnTo>
                  <a:pt x="828929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371" y="1635434"/>
            <a:ext cx="3630745" cy="248257"/>
          </a:xfrm>
          <a:custGeom>
            <a:avLst/>
            <a:gdLst/>
            <a:ahLst/>
            <a:cxnLst/>
            <a:rect l="l" t="t" r="r" b="b"/>
            <a:pathLst>
              <a:path w="8382000" h="556260">
                <a:moveTo>
                  <a:pt x="0" y="92710"/>
                </a:moveTo>
                <a:lnTo>
                  <a:pt x="7285" y="56632"/>
                </a:lnTo>
                <a:lnTo>
                  <a:pt x="27152" y="27162"/>
                </a:lnTo>
                <a:lnTo>
                  <a:pt x="56621" y="7288"/>
                </a:lnTo>
                <a:lnTo>
                  <a:pt x="92709" y="0"/>
                </a:lnTo>
                <a:lnTo>
                  <a:pt x="8289290" y="0"/>
                </a:lnTo>
                <a:lnTo>
                  <a:pt x="8325367" y="7288"/>
                </a:lnTo>
                <a:lnTo>
                  <a:pt x="8354837" y="27162"/>
                </a:lnTo>
                <a:lnTo>
                  <a:pt x="8374711" y="56632"/>
                </a:lnTo>
                <a:lnTo>
                  <a:pt x="8382000" y="92710"/>
                </a:lnTo>
                <a:lnTo>
                  <a:pt x="8382000" y="463550"/>
                </a:lnTo>
                <a:lnTo>
                  <a:pt x="8374711" y="499627"/>
                </a:lnTo>
                <a:lnTo>
                  <a:pt x="8354837" y="529097"/>
                </a:lnTo>
                <a:lnTo>
                  <a:pt x="8325367" y="548971"/>
                </a:lnTo>
                <a:lnTo>
                  <a:pt x="8289290" y="556260"/>
                </a:lnTo>
                <a:lnTo>
                  <a:pt x="92709" y="556260"/>
                </a:lnTo>
                <a:lnTo>
                  <a:pt x="56621" y="548971"/>
                </a:lnTo>
                <a:lnTo>
                  <a:pt x="27152" y="529097"/>
                </a:lnTo>
                <a:lnTo>
                  <a:pt x="7285" y="499627"/>
                </a:lnTo>
                <a:lnTo>
                  <a:pt x="0" y="463550"/>
                </a:lnTo>
                <a:lnTo>
                  <a:pt x="0" y="9271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278" y="617241"/>
            <a:ext cx="3596837" cy="125725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Nội dung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là một phần quan trọng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một trang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Văn bản </a:t>
            </a:r>
            <a:r>
              <a:rPr spc="-4" dirty="0">
                <a:latin typeface="Arial"/>
                <a:cs typeface="Arial"/>
              </a:rPr>
              <a:t>phải </a:t>
            </a:r>
            <a:r>
              <a:rPr spc="-2" dirty="0">
                <a:latin typeface="Arial"/>
                <a:cs typeface="Arial"/>
              </a:rPr>
              <a:t>được hấp dẫn, dễ đọc,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nên ngắn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sắc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nét</a:t>
            </a:r>
            <a:r>
              <a:rPr spc="-2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8079" marR="2229">
              <a:lnSpc>
                <a:spcPts val="825"/>
              </a:lnSpc>
            </a:pP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chọn định dạng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như in đậm, in </a:t>
            </a:r>
            <a:r>
              <a:rPr spc="-4" dirty="0">
                <a:latin typeface="Arial"/>
                <a:cs typeface="Arial"/>
              </a:rPr>
              <a:t>nghiêng, </a:t>
            </a:r>
            <a:r>
              <a:rPr spc="-2" dirty="0">
                <a:latin typeface="Arial"/>
                <a:cs typeface="Arial"/>
              </a:rPr>
              <a:t>superscript, subscript, </a:t>
            </a:r>
            <a:r>
              <a:rPr dirty="0">
                <a:latin typeface="Arial"/>
                <a:cs typeface="Arial"/>
              </a:rPr>
              <a:t>và 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vậy </a:t>
            </a:r>
            <a:r>
              <a:rPr spc="-2" dirty="0">
                <a:latin typeface="Arial"/>
                <a:cs typeface="Arial"/>
              </a:rPr>
              <a:t>phải được áp dụng để thu hút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chú </a:t>
            </a:r>
            <a:r>
              <a:rPr dirty="0">
                <a:latin typeface="Arial"/>
                <a:cs typeface="Arial"/>
              </a:rPr>
              <a:t>ý của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29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</a:t>
            </a:r>
            <a:r>
              <a:rPr spc="-4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243">
              <a:lnSpc>
                <a:spcPts val="888"/>
              </a:lnSpc>
            </a:pPr>
            <a:r>
              <a:rPr spc="-2" dirty="0">
                <a:latin typeface="Arial"/>
                <a:cs typeface="Arial"/>
              </a:rPr>
              <a:t>Màu nền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hình </a:t>
            </a:r>
            <a:r>
              <a:rPr spc="-4" dirty="0">
                <a:latin typeface="Arial"/>
                <a:cs typeface="Arial"/>
              </a:rPr>
              <a:t>ảnh </a:t>
            </a:r>
            <a:r>
              <a:rPr spc="-2" dirty="0">
                <a:latin typeface="Arial"/>
                <a:cs typeface="Arial"/>
              </a:rPr>
              <a:t>của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được </a:t>
            </a:r>
            <a:r>
              <a:rPr spc="-4" dirty="0">
                <a:latin typeface="Arial"/>
                <a:cs typeface="Arial"/>
              </a:rPr>
              <a:t>xác định bằng </a:t>
            </a:r>
            <a:r>
              <a:rPr spc="-2" dirty="0">
                <a:latin typeface="Arial"/>
                <a:cs typeface="Arial"/>
              </a:rPr>
              <a:t>cách </a:t>
            </a:r>
            <a:r>
              <a:rPr dirty="0">
                <a:latin typeface="Arial"/>
                <a:cs typeface="Arial"/>
              </a:rPr>
              <a:t>sử</a:t>
            </a:r>
            <a:r>
              <a:rPr spc="8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dụng</a:t>
            </a:r>
            <a:endParaRPr dirty="0">
              <a:latin typeface="Arial"/>
              <a:cs typeface="Arial"/>
            </a:endParaRPr>
          </a:p>
          <a:p>
            <a:pPr marL="7243">
              <a:lnSpc>
                <a:spcPts val="888"/>
              </a:lnSpc>
            </a:pPr>
            <a:r>
              <a:rPr dirty="0">
                <a:latin typeface="Arial"/>
                <a:cs typeface="Arial"/>
              </a:rPr>
              <a:t>HTML.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38769"/>
            <a:ext cx="3884237" cy="27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5247"/>
            <a:ext cx="169324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THẺ TIÊU ĐỀ</a:t>
            </a:r>
            <a:r>
              <a:rPr lang="vi-VN" spc="-33" dirty="0"/>
              <a:t> </a:t>
            </a:r>
            <a:r>
              <a:rPr lang="vi-VN" spc="-2" dirty="0"/>
              <a:t>1-2</a:t>
            </a:r>
            <a:endParaRPr lang="vi-VN" spc="-2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544464"/>
            <a:ext cx="3630745" cy="215666"/>
          </a:xfrm>
          <a:custGeom>
            <a:avLst/>
            <a:gdLst/>
            <a:ahLst/>
            <a:cxnLst/>
            <a:rect l="l" t="t" r="r" b="b"/>
            <a:pathLst>
              <a:path w="8382000" h="483235">
                <a:moveTo>
                  <a:pt x="8301482" y="0"/>
                </a:moveTo>
                <a:lnTo>
                  <a:pt x="80517" y="0"/>
                </a:lnTo>
                <a:lnTo>
                  <a:pt x="49179" y="6330"/>
                </a:lnTo>
                <a:lnTo>
                  <a:pt x="23585" y="23590"/>
                </a:lnTo>
                <a:lnTo>
                  <a:pt x="6328" y="49184"/>
                </a:lnTo>
                <a:lnTo>
                  <a:pt x="0" y="80517"/>
                </a:lnTo>
                <a:lnTo>
                  <a:pt x="0" y="402589"/>
                </a:lnTo>
                <a:lnTo>
                  <a:pt x="6328" y="433923"/>
                </a:lnTo>
                <a:lnTo>
                  <a:pt x="23585" y="459517"/>
                </a:lnTo>
                <a:lnTo>
                  <a:pt x="49179" y="476777"/>
                </a:lnTo>
                <a:lnTo>
                  <a:pt x="80517" y="483108"/>
                </a:lnTo>
                <a:lnTo>
                  <a:pt x="8301482" y="483108"/>
                </a:lnTo>
                <a:lnTo>
                  <a:pt x="8332815" y="476777"/>
                </a:lnTo>
                <a:lnTo>
                  <a:pt x="8358409" y="459517"/>
                </a:lnTo>
                <a:lnTo>
                  <a:pt x="8375669" y="433923"/>
                </a:lnTo>
                <a:lnTo>
                  <a:pt x="8382000" y="402589"/>
                </a:lnTo>
                <a:lnTo>
                  <a:pt x="8382000" y="80517"/>
                </a:lnTo>
                <a:lnTo>
                  <a:pt x="8375669" y="49184"/>
                </a:lnTo>
                <a:lnTo>
                  <a:pt x="8358409" y="23590"/>
                </a:lnTo>
                <a:lnTo>
                  <a:pt x="8332815" y="6330"/>
                </a:lnTo>
                <a:lnTo>
                  <a:pt x="830148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544464"/>
            <a:ext cx="3630745" cy="215666"/>
          </a:xfrm>
          <a:custGeom>
            <a:avLst/>
            <a:gdLst/>
            <a:ahLst/>
            <a:cxnLst/>
            <a:rect l="l" t="t" r="r" b="b"/>
            <a:pathLst>
              <a:path w="8382000" h="483235">
                <a:moveTo>
                  <a:pt x="0" y="80517"/>
                </a:moveTo>
                <a:lnTo>
                  <a:pt x="6328" y="49184"/>
                </a:lnTo>
                <a:lnTo>
                  <a:pt x="23585" y="23590"/>
                </a:lnTo>
                <a:lnTo>
                  <a:pt x="49179" y="6330"/>
                </a:lnTo>
                <a:lnTo>
                  <a:pt x="80517" y="0"/>
                </a:lnTo>
                <a:lnTo>
                  <a:pt x="8301482" y="0"/>
                </a:lnTo>
                <a:lnTo>
                  <a:pt x="8332815" y="6330"/>
                </a:lnTo>
                <a:lnTo>
                  <a:pt x="8358409" y="23590"/>
                </a:lnTo>
                <a:lnTo>
                  <a:pt x="8375669" y="49184"/>
                </a:lnTo>
                <a:lnTo>
                  <a:pt x="8382000" y="80517"/>
                </a:lnTo>
                <a:lnTo>
                  <a:pt x="8382000" y="402589"/>
                </a:lnTo>
                <a:lnTo>
                  <a:pt x="8375669" y="433923"/>
                </a:lnTo>
                <a:lnTo>
                  <a:pt x="8358409" y="459517"/>
                </a:lnTo>
                <a:lnTo>
                  <a:pt x="8332815" y="476777"/>
                </a:lnTo>
                <a:lnTo>
                  <a:pt x="8301482" y="483108"/>
                </a:lnTo>
                <a:lnTo>
                  <a:pt x="80517" y="483108"/>
                </a:lnTo>
                <a:lnTo>
                  <a:pt x="49179" y="476777"/>
                </a:lnTo>
                <a:lnTo>
                  <a:pt x="23585" y="459517"/>
                </a:lnTo>
                <a:lnTo>
                  <a:pt x="6328" y="433923"/>
                </a:lnTo>
                <a:lnTo>
                  <a:pt x="0" y="402589"/>
                </a:lnTo>
                <a:lnTo>
                  <a:pt x="0" y="805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850195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247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8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7" y="475488"/>
                </a:lnTo>
                <a:lnTo>
                  <a:pt x="8302752" y="475488"/>
                </a:lnTo>
                <a:lnTo>
                  <a:pt x="8333618" y="469266"/>
                </a:lnTo>
                <a:lnTo>
                  <a:pt x="8358806" y="452294"/>
                </a:lnTo>
                <a:lnTo>
                  <a:pt x="8375778" y="427106"/>
                </a:lnTo>
                <a:lnTo>
                  <a:pt x="8382000" y="396239"/>
                </a:lnTo>
                <a:lnTo>
                  <a:pt x="8382000" y="79248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850194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0" y="79248"/>
                </a:moveTo>
                <a:lnTo>
                  <a:pt x="6228" y="48381"/>
                </a:lnTo>
                <a:lnTo>
                  <a:pt x="23212" y="23193"/>
                </a:lnTo>
                <a:lnTo>
                  <a:pt x="48402" y="6221"/>
                </a:lnTo>
                <a:lnTo>
                  <a:pt x="79247" y="0"/>
                </a:lnTo>
                <a:lnTo>
                  <a:pt x="8302752" y="0"/>
                </a:lnTo>
                <a:lnTo>
                  <a:pt x="8333618" y="6221"/>
                </a:lnTo>
                <a:lnTo>
                  <a:pt x="8358806" y="23193"/>
                </a:lnTo>
                <a:lnTo>
                  <a:pt x="8375778" y="48381"/>
                </a:lnTo>
                <a:lnTo>
                  <a:pt x="8382000" y="79248"/>
                </a:lnTo>
                <a:lnTo>
                  <a:pt x="8382000" y="396239"/>
                </a:lnTo>
                <a:lnTo>
                  <a:pt x="8375778" y="427106"/>
                </a:lnTo>
                <a:lnTo>
                  <a:pt x="8358806" y="452294"/>
                </a:lnTo>
                <a:lnTo>
                  <a:pt x="8333618" y="469266"/>
                </a:lnTo>
                <a:lnTo>
                  <a:pt x="8302752" y="475488"/>
                </a:lnTo>
                <a:lnTo>
                  <a:pt x="79247" y="475488"/>
                </a:lnTo>
                <a:lnTo>
                  <a:pt x="48402" y="469266"/>
                </a:lnTo>
                <a:lnTo>
                  <a:pt x="23212" y="452294"/>
                </a:lnTo>
                <a:lnTo>
                  <a:pt x="6228" y="427106"/>
                </a:lnTo>
                <a:lnTo>
                  <a:pt x="0" y="396239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156265"/>
            <a:ext cx="3630745" cy="225868"/>
          </a:xfrm>
          <a:custGeom>
            <a:avLst/>
            <a:gdLst/>
            <a:ahLst/>
            <a:cxnLst/>
            <a:rect l="l" t="t" r="r" b="b"/>
            <a:pathLst>
              <a:path w="8382000" h="506094">
                <a:moveTo>
                  <a:pt x="8297671" y="0"/>
                </a:moveTo>
                <a:lnTo>
                  <a:pt x="84328" y="0"/>
                </a:lnTo>
                <a:lnTo>
                  <a:pt x="51504" y="6621"/>
                </a:lnTo>
                <a:lnTo>
                  <a:pt x="24699" y="24685"/>
                </a:lnTo>
                <a:lnTo>
                  <a:pt x="6627" y="51488"/>
                </a:lnTo>
                <a:lnTo>
                  <a:pt x="0" y="84327"/>
                </a:lnTo>
                <a:lnTo>
                  <a:pt x="0" y="421639"/>
                </a:lnTo>
                <a:lnTo>
                  <a:pt x="6627" y="454479"/>
                </a:lnTo>
                <a:lnTo>
                  <a:pt x="24699" y="481282"/>
                </a:lnTo>
                <a:lnTo>
                  <a:pt x="51504" y="499346"/>
                </a:lnTo>
                <a:lnTo>
                  <a:pt x="84328" y="505967"/>
                </a:lnTo>
                <a:lnTo>
                  <a:pt x="8297671" y="505967"/>
                </a:lnTo>
                <a:lnTo>
                  <a:pt x="8330511" y="499346"/>
                </a:lnTo>
                <a:lnTo>
                  <a:pt x="8357314" y="481282"/>
                </a:lnTo>
                <a:lnTo>
                  <a:pt x="8375378" y="454479"/>
                </a:lnTo>
                <a:lnTo>
                  <a:pt x="8382000" y="421639"/>
                </a:lnTo>
                <a:lnTo>
                  <a:pt x="8382000" y="84327"/>
                </a:lnTo>
                <a:lnTo>
                  <a:pt x="8375378" y="51488"/>
                </a:lnTo>
                <a:lnTo>
                  <a:pt x="8357314" y="24685"/>
                </a:lnTo>
                <a:lnTo>
                  <a:pt x="8330511" y="6621"/>
                </a:lnTo>
                <a:lnTo>
                  <a:pt x="8297671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9780" y="1156265"/>
            <a:ext cx="3630745" cy="225868"/>
          </a:xfrm>
          <a:custGeom>
            <a:avLst/>
            <a:gdLst/>
            <a:ahLst/>
            <a:cxnLst/>
            <a:rect l="l" t="t" r="r" b="b"/>
            <a:pathLst>
              <a:path w="8382000" h="506094">
                <a:moveTo>
                  <a:pt x="0" y="84327"/>
                </a:moveTo>
                <a:lnTo>
                  <a:pt x="6627" y="51488"/>
                </a:lnTo>
                <a:lnTo>
                  <a:pt x="24699" y="24685"/>
                </a:lnTo>
                <a:lnTo>
                  <a:pt x="51504" y="6621"/>
                </a:lnTo>
                <a:lnTo>
                  <a:pt x="84328" y="0"/>
                </a:lnTo>
                <a:lnTo>
                  <a:pt x="8297671" y="0"/>
                </a:lnTo>
                <a:lnTo>
                  <a:pt x="8330511" y="6621"/>
                </a:lnTo>
                <a:lnTo>
                  <a:pt x="8357314" y="24685"/>
                </a:lnTo>
                <a:lnTo>
                  <a:pt x="8375378" y="51488"/>
                </a:lnTo>
                <a:lnTo>
                  <a:pt x="8382000" y="84327"/>
                </a:lnTo>
                <a:lnTo>
                  <a:pt x="8382000" y="421639"/>
                </a:lnTo>
                <a:lnTo>
                  <a:pt x="8375378" y="454479"/>
                </a:lnTo>
                <a:lnTo>
                  <a:pt x="8357314" y="481282"/>
                </a:lnTo>
                <a:lnTo>
                  <a:pt x="8330511" y="499346"/>
                </a:lnTo>
                <a:lnTo>
                  <a:pt x="8297671" y="505967"/>
                </a:lnTo>
                <a:lnTo>
                  <a:pt x="84328" y="505967"/>
                </a:lnTo>
                <a:lnTo>
                  <a:pt x="51504" y="499346"/>
                </a:lnTo>
                <a:lnTo>
                  <a:pt x="24699" y="481282"/>
                </a:lnTo>
                <a:lnTo>
                  <a:pt x="6627" y="454479"/>
                </a:lnTo>
                <a:lnTo>
                  <a:pt x="0" y="421639"/>
                </a:lnTo>
                <a:lnTo>
                  <a:pt x="0" y="84327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0550" y="576998"/>
            <a:ext cx="3588566" cy="149372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Các 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-2" dirty="0">
                <a:latin typeface="Calibri"/>
                <a:cs typeface="Calibri"/>
              </a:rPr>
              <a:t>heading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nghĩa tiêu </a:t>
            </a:r>
            <a:r>
              <a:rPr dirty="0">
                <a:latin typeface="Calibri"/>
                <a:cs typeface="Calibri"/>
              </a:rPr>
              <a:t>đề </a:t>
            </a:r>
            <a:r>
              <a:rPr spc="-2" dirty="0">
                <a:latin typeface="Calibri"/>
                <a:cs typeface="Calibri"/>
              </a:rPr>
              <a:t>cho nội dung cũng như </a:t>
            </a:r>
            <a:r>
              <a:rPr spc="-4" dirty="0">
                <a:latin typeface="Calibri"/>
                <a:cs typeface="Calibri"/>
              </a:rPr>
              <a:t>văn </a:t>
            </a:r>
            <a:r>
              <a:rPr spc="-2" dirty="0">
                <a:latin typeface="Calibri"/>
                <a:cs typeface="Calibri"/>
              </a:rPr>
              <a:t>bản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hình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ảnh.</a:t>
            </a:r>
            <a:endParaRPr dirty="0">
              <a:latin typeface="Calibri"/>
              <a:cs typeface="Calibri"/>
            </a:endParaRPr>
          </a:p>
          <a:p>
            <a:pPr marL="5850" marR="2229" indent="-557">
              <a:lnSpc>
                <a:spcPct val="269500"/>
              </a:lnSpc>
              <a:spcBef>
                <a:spcPts val="129"/>
              </a:spcBef>
            </a:pP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cấu trúc </a:t>
            </a:r>
            <a:r>
              <a:rPr spc="-2" dirty="0">
                <a:latin typeface="Arial"/>
                <a:cs typeface="Arial"/>
              </a:rPr>
              <a:t>phân </a:t>
            </a:r>
            <a:r>
              <a:rPr dirty="0">
                <a:latin typeface="Arial"/>
                <a:cs typeface="Arial"/>
              </a:rPr>
              <a:t>cấp của </a:t>
            </a:r>
            <a:r>
              <a:rPr spc="-2" dirty="0">
                <a:latin typeface="Arial"/>
                <a:cs typeface="Arial"/>
              </a:rPr>
              <a:t>một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nhóm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nội </a:t>
            </a:r>
            <a:r>
              <a:rPr spc="-4" dirty="0">
                <a:latin typeface="Arial"/>
                <a:cs typeface="Arial"/>
              </a:rPr>
              <a:t>dung.  </a:t>
            </a:r>
            <a:r>
              <a:rPr dirty="0">
                <a:latin typeface="Arial"/>
                <a:cs typeface="Arial"/>
              </a:rPr>
              <a:t>HTML </a:t>
            </a:r>
            <a:r>
              <a:rPr spc="-2" dirty="0">
                <a:latin typeface="Arial"/>
                <a:cs typeface="Arial"/>
              </a:rPr>
              <a:t>xác định </a:t>
            </a:r>
            <a:r>
              <a:rPr dirty="0">
                <a:latin typeface="Arial"/>
                <a:cs typeface="Arial"/>
              </a:rPr>
              <a:t>sáu </a:t>
            </a:r>
            <a:r>
              <a:rPr spc="-2" dirty="0">
                <a:latin typeface="Arial"/>
                <a:cs typeface="Arial"/>
              </a:rPr>
              <a:t>mức độ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2" dirty="0">
                <a:latin typeface="Arial"/>
                <a:cs typeface="Arial"/>
              </a:rPr>
              <a:t>nhóm </a:t>
            </a:r>
            <a:r>
              <a:rPr dirty="0">
                <a:latin typeface="Arial"/>
                <a:cs typeface="Arial"/>
              </a:rPr>
              <a:t>khác </a:t>
            </a:r>
            <a:r>
              <a:rPr spc="-2" dirty="0">
                <a:latin typeface="Arial"/>
                <a:cs typeface="Arial"/>
              </a:rPr>
              <a:t>nhau,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H1 đến H6.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239295" marR="278296" indent="-120344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239574" algn="l"/>
              </a:tabLst>
            </a:pPr>
            <a:r>
              <a:rPr dirty="0">
                <a:latin typeface="Calibri"/>
                <a:cs typeface="Calibri"/>
              </a:rPr>
              <a:t>H1 </a:t>
            </a:r>
            <a:r>
              <a:rPr spc="2" dirty="0">
                <a:latin typeface="Calibri"/>
                <a:cs typeface="Calibri"/>
              </a:rPr>
              <a:t>à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2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cấp cao nhất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hiển thị với kích </a:t>
            </a:r>
            <a:r>
              <a:rPr spc="2" dirty="0">
                <a:latin typeface="Calibri"/>
                <a:cs typeface="Calibri"/>
              </a:rPr>
              <a:t>thước </a:t>
            </a:r>
            <a:r>
              <a:rPr spc="-2" dirty="0">
                <a:latin typeface="Calibri"/>
                <a:cs typeface="Calibri"/>
              </a:rPr>
              <a:t>font </a:t>
            </a:r>
            <a:r>
              <a:rPr spc="2" dirty="0">
                <a:latin typeface="Calibri"/>
                <a:cs typeface="Calibri"/>
              </a:rPr>
              <a:t>chữ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lớn  nhất</a:t>
            </a:r>
          </a:p>
          <a:p>
            <a:pPr marL="239295" marR="235674" indent="-120344">
              <a:lnSpc>
                <a:spcPts val="987"/>
              </a:lnSpc>
              <a:spcBef>
                <a:spcPts val="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239574" algn="l"/>
              </a:tabLst>
            </a:pPr>
            <a:r>
              <a:rPr dirty="0">
                <a:latin typeface="Calibri"/>
                <a:cs typeface="Calibri"/>
              </a:rPr>
              <a:t>H6 là tiêu </a:t>
            </a:r>
            <a:r>
              <a:rPr spc="2" dirty="0">
                <a:latin typeface="Calibri"/>
                <a:cs typeface="Calibri"/>
              </a:rPr>
              <a:t>đề mức thấp </a:t>
            </a:r>
            <a:r>
              <a:rPr dirty="0">
                <a:latin typeface="Calibri"/>
                <a:cs typeface="Calibri"/>
              </a:rPr>
              <a:t>nhất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hiển thị với kích </a:t>
            </a:r>
            <a:r>
              <a:rPr spc="2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phông</a:t>
            </a:r>
            <a:r>
              <a:rPr spc="-12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chữ  </a:t>
            </a:r>
            <a:r>
              <a:rPr dirty="0">
                <a:latin typeface="Calibri"/>
                <a:cs typeface="Calibri"/>
              </a:rPr>
              <a:t>nhỏ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4761"/>
            <a:ext cx="3819544" cy="330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0" y="68309"/>
            <a:ext cx="169324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THẺ TIÊU ĐỀ</a:t>
            </a:r>
            <a:r>
              <a:rPr lang="vi-VN" spc="-33" dirty="0"/>
              <a:t> </a:t>
            </a:r>
            <a:r>
              <a:rPr lang="vi-VN" spc="-2" dirty="0"/>
              <a:t>2-2</a:t>
            </a:r>
            <a:endParaRPr lang="vi-VN"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04182"/>
            <a:ext cx="2872415" cy="179702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sẽ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sáu cấp độ nhóm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5571">
              <a:spcBef>
                <a:spcPts val="1042"/>
              </a:spcBef>
            </a:pPr>
            <a:r>
              <a:rPr sz="700" spc="-2" dirty="0">
                <a:latin typeface="Calibri"/>
                <a:cs typeface="Calibri"/>
              </a:rPr>
              <a:t>&lt;!DOCTYPE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 dirty="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&lt;html&gt;</a:t>
            </a:r>
            <a:endParaRPr sz="700" dirty="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&lt;head&gt;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&lt;title&gt;Headings&lt;/title&gt;</a:t>
            </a:r>
            <a:endParaRPr sz="700" dirty="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&lt;/head&gt;</a:t>
            </a:r>
            <a:endParaRPr sz="700" dirty="0">
              <a:latin typeface="Calibri"/>
              <a:cs typeface="Calibri"/>
            </a:endParaRPr>
          </a:p>
          <a:p>
            <a:pPr marL="45408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&lt;body&gt;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&lt;h1&gt;H1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Heading&lt;/h1&gt;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&lt;h2&gt;H2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Heading&lt;/h2&gt;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&lt;h3&gt;H3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Heading&lt;/h3&gt;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&lt;h4&gt;H4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Heading&lt;/h4&gt;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&lt;h5&gt;H5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Heading&lt;/h5&gt;</a:t>
            </a:r>
            <a:endParaRPr sz="700" dirty="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&lt;h6&gt;H6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Heading&lt;/h6&gt;</a:t>
            </a:r>
            <a:endParaRPr sz="700" dirty="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&lt;/body&gt;</a:t>
            </a:r>
            <a:endParaRPr sz="700" dirty="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&lt;/html&gt;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1664" y="956470"/>
            <a:ext cx="1588287" cy="12797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38769"/>
            <a:ext cx="3456469" cy="276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75247"/>
            <a:ext cx="155984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PHẦN TỬ</a:t>
            </a:r>
            <a:r>
              <a:rPr lang="vi-VN" spc="-33" dirty="0"/>
              <a:t> </a:t>
            </a:r>
            <a:r>
              <a:rPr lang="vi-VN" spc="-7" dirty="0"/>
              <a:t>HGROUP</a:t>
            </a:r>
            <a:endParaRPr lang="vi-VN" spc="-7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40949" y="1188911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6500" y="1443459"/>
            <a:ext cx="758331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293" marR="2229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&lt;hgroup&gt;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là phần tử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mới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được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xác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định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trong</a:t>
            </a:r>
            <a:r>
              <a:rPr sz="700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HTML5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23975" y="1081448"/>
            <a:ext cx="1933537" cy="11821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78060" y="1420901"/>
            <a:ext cx="948120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293" marR="2229" indent="1114"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Sử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dụng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cho tiêu đề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phụ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nhiều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cấp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độ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có thể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được  phân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nhóm,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tiêu đề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thay  thế,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khẩu hiệu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vv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5" y="1550755"/>
            <a:ext cx="1448997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0960" y="2176158"/>
            <a:ext cx="851575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79672" marR="2229" indent="-74379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Nhóm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một tập hợp các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phần tử H1 đến</a:t>
            </a:r>
            <a:r>
              <a:rPr sz="7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65962" y="1301875"/>
            <a:ext cx="576573" cy="34418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 marR="2229" indent="23957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Phần 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tử</a:t>
            </a:r>
            <a:r>
              <a:rPr sz="1100" b="1" dirty="0">
                <a:solidFill>
                  <a:srgbClr val="FFFFFF"/>
                </a:solidFill>
                <a:latin typeface="Calibri"/>
                <a:cs typeface="Calibri"/>
              </a:rPr>
              <a:t>  HG</a:t>
            </a:r>
            <a:r>
              <a:rPr sz="1100" b="1" spc="-13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7239" y="265260"/>
            <a:ext cx="1417971" cy="1209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68988" y="613556"/>
            <a:ext cx="784461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1053" marR="2229" indent="-265760">
              <a:spcBef>
                <a:spcPts val="42"/>
              </a:spcBef>
            </a:pPr>
            <a:r>
              <a:rPr sz="700" b="1" spc="-20" dirty="0">
                <a:solidFill>
                  <a:srgbClr val="FFFFFF"/>
                </a:solidFill>
                <a:latin typeface="Calibri"/>
                <a:cs typeface="Calibri"/>
              </a:rPr>
              <a:t>Tạo </a:t>
            </a:r>
            <a:r>
              <a:rPr sz="700" b="1" spc="-11" dirty="0">
                <a:solidFill>
                  <a:srgbClr val="FFFFFF"/>
                </a:solidFill>
                <a:latin typeface="Calibri"/>
                <a:cs typeface="Calibri"/>
              </a:rPr>
              <a:t>ra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một phác thảo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tài</a:t>
            </a:r>
            <a:r>
              <a:rPr sz="700" b="1" spc="-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liệu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7729" y="1030436"/>
            <a:ext cx="1213989" cy="944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30314" y="1383357"/>
            <a:ext cx="65489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Định</a:t>
            </a:r>
            <a:r>
              <a:rPr sz="11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Calibri"/>
                <a:cs typeface="Calibri"/>
              </a:rPr>
              <a:t>dạng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52880"/>
            <a:ext cx="1691267" cy="1039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6274" y="1321032"/>
            <a:ext cx="884582" cy="44663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-836" algn="ctr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Định dạng nội dung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xác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định sự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xuất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hiện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của  các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nội dung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trong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trình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duyệt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5001" y="1013432"/>
            <a:ext cx="1905811" cy="1118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42753" y="1375444"/>
            <a:ext cx="884857" cy="43623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3372" marR="2229" indent="-8079" algn="just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Nội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dung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định dạng làm  cho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một trang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HTML dễ  đọc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hơn </a:t>
            </a:r>
            <a:r>
              <a:rPr sz="700" b="1" spc="-7" dirty="0">
                <a:solidFill>
                  <a:srgbClr val="FFFFFF"/>
                </a:solidFill>
                <a:latin typeface="Calibri"/>
                <a:cs typeface="Calibri"/>
              </a:rPr>
              <a:t>và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đoan</a:t>
            </a:r>
            <a:r>
              <a:rPr sz="700" b="1" spc="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trang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28" y="38769"/>
            <a:ext cx="3522483" cy="242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121" y="58243"/>
            <a:ext cx="12594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</a:t>
            </a:r>
            <a:r>
              <a:rPr lang="vi-VN" spc="-4" dirty="0"/>
              <a:t>DẠNG</a:t>
            </a:r>
            <a:r>
              <a:rPr lang="vi-VN" spc="-26" dirty="0"/>
              <a:t> </a:t>
            </a:r>
            <a:r>
              <a:rPr lang="vi-VN" spc="-2" dirty="0"/>
              <a:t>1-5</a:t>
            </a:r>
            <a:endParaRPr lang="vi-VN" spc="-2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7</a:t>
            </a:fld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93185" y="1552115"/>
            <a:ext cx="1577723" cy="1255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80673" y="2176158"/>
            <a:ext cx="1002031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31209" marR="2229" indent="-125916">
              <a:spcBef>
                <a:spcPts val="42"/>
              </a:spcBef>
            </a:pPr>
            <a:r>
              <a:rPr sz="700" b="1" spc="-15" dirty="0">
                <a:solidFill>
                  <a:srgbClr val="FFFFFF"/>
                </a:solidFill>
                <a:latin typeface="Calibri"/>
                <a:cs typeface="Calibri"/>
              </a:rPr>
              <a:t>Văn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bản có thể xuất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hiện in  đậm hoặc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gạch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 chân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92205" y="231252"/>
            <a:ext cx="1573102" cy="1259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78125" y="487728"/>
            <a:ext cx="1001261" cy="43623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293" marR="2229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Định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dạng được áp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dụng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bằng cách sử dụng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các 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phần tử định dạng đó là 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những </a:t>
            </a:r>
            <a:r>
              <a:rPr sz="700" b="1" spc="-2" dirty="0">
                <a:solidFill>
                  <a:srgbClr val="FFFFFF"/>
                </a:solidFill>
                <a:latin typeface="Calibri"/>
                <a:cs typeface="Calibri"/>
              </a:rPr>
              <a:t>phần tử</a:t>
            </a:r>
            <a:r>
              <a:rPr sz="700" b="1" spc="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Calibri"/>
                <a:cs typeface="Calibri"/>
              </a:rPr>
              <a:t>chứa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1" y="38769"/>
            <a:ext cx="3851231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58243"/>
            <a:ext cx="12594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</a:t>
            </a:r>
            <a:r>
              <a:rPr lang="vi-VN" spc="-4" dirty="0"/>
              <a:t>DẠNG</a:t>
            </a:r>
            <a:r>
              <a:rPr lang="vi-VN" spc="-26" dirty="0"/>
              <a:t> </a:t>
            </a:r>
            <a:r>
              <a:rPr lang="vi-VN" spc="-2" dirty="0"/>
              <a:t>2-5</a:t>
            </a:r>
            <a:endParaRPr lang="vi-VN" spc="-2" dirty="0"/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867538"/>
            <a:ext cx="3630745" cy="230119"/>
          </a:xfrm>
          <a:custGeom>
            <a:avLst/>
            <a:gdLst/>
            <a:ahLst/>
            <a:cxnLst/>
            <a:rect l="l" t="t" r="r" b="b"/>
            <a:pathLst>
              <a:path w="8382000" h="515619">
                <a:moveTo>
                  <a:pt x="8296148" y="0"/>
                </a:moveTo>
                <a:lnTo>
                  <a:pt x="85851" y="0"/>
                </a:lnTo>
                <a:lnTo>
                  <a:pt x="52436" y="6752"/>
                </a:lnTo>
                <a:lnTo>
                  <a:pt x="25147" y="25161"/>
                </a:lnTo>
                <a:lnTo>
                  <a:pt x="6747" y="52452"/>
                </a:lnTo>
                <a:lnTo>
                  <a:pt x="0" y="85851"/>
                </a:lnTo>
                <a:lnTo>
                  <a:pt x="0" y="429260"/>
                </a:lnTo>
                <a:lnTo>
                  <a:pt x="6747" y="462659"/>
                </a:lnTo>
                <a:lnTo>
                  <a:pt x="25147" y="489950"/>
                </a:lnTo>
                <a:lnTo>
                  <a:pt x="52436" y="508359"/>
                </a:lnTo>
                <a:lnTo>
                  <a:pt x="85851" y="515112"/>
                </a:lnTo>
                <a:lnTo>
                  <a:pt x="8296148" y="515112"/>
                </a:lnTo>
                <a:lnTo>
                  <a:pt x="8329547" y="508359"/>
                </a:lnTo>
                <a:lnTo>
                  <a:pt x="8356838" y="489950"/>
                </a:lnTo>
                <a:lnTo>
                  <a:pt x="8375247" y="462659"/>
                </a:lnTo>
                <a:lnTo>
                  <a:pt x="8382000" y="429260"/>
                </a:lnTo>
                <a:lnTo>
                  <a:pt x="8382000" y="85851"/>
                </a:lnTo>
                <a:lnTo>
                  <a:pt x="8375247" y="52452"/>
                </a:lnTo>
                <a:lnTo>
                  <a:pt x="8356838" y="25161"/>
                </a:lnTo>
                <a:lnTo>
                  <a:pt x="8329547" y="6752"/>
                </a:lnTo>
                <a:lnTo>
                  <a:pt x="82961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867538"/>
            <a:ext cx="3630745" cy="230119"/>
          </a:xfrm>
          <a:custGeom>
            <a:avLst/>
            <a:gdLst/>
            <a:ahLst/>
            <a:cxnLst/>
            <a:rect l="l" t="t" r="r" b="b"/>
            <a:pathLst>
              <a:path w="8382000" h="515619">
                <a:moveTo>
                  <a:pt x="0" y="85851"/>
                </a:moveTo>
                <a:lnTo>
                  <a:pt x="6747" y="52452"/>
                </a:lnTo>
                <a:lnTo>
                  <a:pt x="25147" y="25161"/>
                </a:lnTo>
                <a:lnTo>
                  <a:pt x="52436" y="6752"/>
                </a:lnTo>
                <a:lnTo>
                  <a:pt x="85851" y="0"/>
                </a:lnTo>
                <a:lnTo>
                  <a:pt x="8296148" y="0"/>
                </a:lnTo>
                <a:lnTo>
                  <a:pt x="8329547" y="6752"/>
                </a:lnTo>
                <a:lnTo>
                  <a:pt x="8356838" y="25161"/>
                </a:lnTo>
                <a:lnTo>
                  <a:pt x="8375247" y="52452"/>
                </a:lnTo>
                <a:lnTo>
                  <a:pt x="8382000" y="85851"/>
                </a:lnTo>
                <a:lnTo>
                  <a:pt x="8382000" y="429260"/>
                </a:lnTo>
                <a:lnTo>
                  <a:pt x="8375247" y="462659"/>
                </a:lnTo>
                <a:lnTo>
                  <a:pt x="8356838" y="489950"/>
                </a:lnTo>
                <a:lnTo>
                  <a:pt x="8329547" y="508359"/>
                </a:lnTo>
                <a:lnTo>
                  <a:pt x="8296148" y="515112"/>
                </a:lnTo>
                <a:lnTo>
                  <a:pt x="85851" y="515112"/>
                </a:lnTo>
                <a:lnTo>
                  <a:pt x="52436" y="508359"/>
                </a:lnTo>
                <a:lnTo>
                  <a:pt x="25147" y="489950"/>
                </a:lnTo>
                <a:lnTo>
                  <a:pt x="6747" y="462659"/>
                </a:lnTo>
                <a:lnTo>
                  <a:pt x="0" y="429260"/>
                </a:lnTo>
                <a:lnTo>
                  <a:pt x="0" y="858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1262709"/>
            <a:ext cx="3630745" cy="208864"/>
          </a:xfrm>
          <a:custGeom>
            <a:avLst/>
            <a:gdLst/>
            <a:ahLst/>
            <a:cxnLst/>
            <a:rect l="l" t="t" r="r" b="b"/>
            <a:pathLst>
              <a:path w="8382000" h="467995">
                <a:moveTo>
                  <a:pt x="8304021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8"/>
                </a:lnTo>
                <a:lnTo>
                  <a:pt x="0" y="389890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8"/>
                </a:lnTo>
                <a:lnTo>
                  <a:pt x="8304021" y="467868"/>
                </a:lnTo>
                <a:lnTo>
                  <a:pt x="8334369" y="461738"/>
                </a:lnTo>
                <a:lnTo>
                  <a:pt x="8359155" y="445023"/>
                </a:lnTo>
                <a:lnTo>
                  <a:pt x="8375870" y="420237"/>
                </a:lnTo>
                <a:lnTo>
                  <a:pt x="8382000" y="389890"/>
                </a:lnTo>
                <a:lnTo>
                  <a:pt x="8382000" y="77978"/>
                </a:lnTo>
                <a:lnTo>
                  <a:pt x="8375870" y="47630"/>
                </a:lnTo>
                <a:lnTo>
                  <a:pt x="8359155" y="22844"/>
                </a:lnTo>
                <a:lnTo>
                  <a:pt x="8334369" y="6129"/>
                </a:lnTo>
                <a:lnTo>
                  <a:pt x="830402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1262709"/>
            <a:ext cx="3630745" cy="208864"/>
          </a:xfrm>
          <a:custGeom>
            <a:avLst/>
            <a:gdLst/>
            <a:ahLst/>
            <a:cxnLst/>
            <a:rect l="l" t="t" r="r" b="b"/>
            <a:pathLst>
              <a:path w="8382000" h="467995">
                <a:moveTo>
                  <a:pt x="0" y="77978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8304021" y="0"/>
                </a:lnTo>
                <a:lnTo>
                  <a:pt x="8334369" y="6129"/>
                </a:lnTo>
                <a:lnTo>
                  <a:pt x="8359155" y="22844"/>
                </a:lnTo>
                <a:lnTo>
                  <a:pt x="8375870" y="47630"/>
                </a:lnTo>
                <a:lnTo>
                  <a:pt x="8382000" y="77978"/>
                </a:lnTo>
                <a:lnTo>
                  <a:pt x="8382000" y="389890"/>
                </a:lnTo>
                <a:lnTo>
                  <a:pt x="8375870" y="420237"/>
                </a:lnTo>
                <a:lnTo>
                  <a:pt x="8359155" y="445023"/>
                </a:lnTo>
                <a:lnTo>
                  <a:pt x="8334369" y="461738"/>
                </a:lnTo>
                <a:lnTo>
                  <a:pt x="8304021" y="467868"/>
                </a:lnTo>
                <a:lnTo>
                  <a:pt x="77978" y="467868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90"/>
                </a:lnTo>
                <a:lnTo>
                  <a:pt x="0" y="7797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641555"/>
            <a:ext cx="3630745" cy="331292"/>
          </a:xfrm>
          <a:custGeom>
            <a:avLst/>
            <a:gdLst/>
            <a:ahLst/>
            <a:cxnLst/>
            <a:rect l="l" t="t" r="r" b="b"/>
            <a:pathLst>
              <a:path w="8382000" h="742314">
                <a:moveTo>
                  <a:pt x="8258302" y="0"/>
                </a:moveTo>
                <a:lnTo>
                  <a:pt x="123697" y="0"/>
                </a:lnTo>
                <a:lnTo>
                  <a:pt x="75550" y="9719"/>
                </a:lnTo>
                <a:lnTo>
                  <a:pt x="36231" y="36226"/>
                </a:lnTo>
                <a:lnTo>
                  <a:pt x="9721" y="75545"/>
                </a:lnTo>
                <a:lnTo>
                  <a:pt x="0" y="123698"/>
                </a:lnTo>
                <a:lnTo>
                  <a:pt x="0" y="618489"/>
                </a:lnTo>
                <a:lnTo>
                  <a:pt x="9721" y="666642"/>
                </a:lnTo>
                <a:lnTo>
                  <a:pt x="36231" y="705961"/>
                </a:lnTo>
                <a:lnTo>
                  <a:pt x="75550" y="732468"/>
                </a:lnTo>
                <a:lnTo>
                  <a:pt x="123697" y="742188"/>
                </a:lnTo>
                <a:lnTo>
                  <a:pt x="8258302" y="742188"/>
                </a:lnTo>
                <a:lnTo>
                  <a:pt x="8306454" y="732468"/>
                </a:lnTo>
                <a:lnTo>
                  <a:pt x="8345773" y="705961"/>
                </a:lnTo>
                <a:lnTo>
                  <a:pt x="8372280" y="666642"/>
                </a:lnTo>
                <a:lnTo>
                  <a:pt x="8382000" y="618489"/>
                </a:lnTo>
                <a:lnTo>
                  <a:pt x="8382000" y="123698"/>
                </a:lnTo>
                <a:lnTo>
                  <a:pt x="8372280" y="75545"/>
                </a:lnTo>
                <a:lnTo>
                  <a:pt x="8345773" y="36226"/>
                </a:lnTo>
                <a:lnTo>
                  <a:pt x="8306454" y="9719"/>
                </a:lnTo>
                <a:lnTo>
                  <a:pt x="825830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641555"/>
            <a:ext cx="3630745" cy="331292"/>
          </a:xfrm>
          <a:custGeom>
            <a:avLst/>
            <a:gdLst/>
            <a:ahLst/>
            <a:cxnLst/>
            <a:rect l="l" t="t" r="r" b="b"/>
            <a:pathLst>
              <a:path w="8382000" h="742314">
                <a:moveTo>
                  <a:pt x="0" y="123698"/>
                </a:moveTo>
                <a:lnTo>
                  <a:pt x="9721" y="75545"/>
                </a:lnTo>
                <a:lnTo>
                  <a:pt x="36231" y="36226"/>
                </a:lnTo>
                <a:lnTo>
                  <a:pt x="75550" y="9719"/>
                </a:lnTo>
                <a:lnTo>
                  <a:pt x="123697" y="0"/>
                </a:lnTo>
                <a:lnTo>
                  <a:pt x="8258302" y="0"/>
                </a:lnTo>
                <a:lnTo>
                  <a:pt x="8306454" y="9719"/>
                </a:lnTo>
                <a:lnTo>
                  <a:pt x="8345773" y="36226"/>
                </a:lnTo>
                <a:lnTo>
                  <a:pt x="8372280" y="75545"/>
                </a:lnTo>
                <a:lnTo>
                  <a:pt x="8382000" y="123698"/>
                </a:lnTo>
                <a:lnTo>
                  <a:pt x="8382000" y="618489"/>
                </a:lnTo>
                <a:lnTo>
                  <a:pt x="8372280" y="666642"/>
                </a:lnTo>
                <a:lnTo>
                  <a:pt x="8345773" y="705961"/>
                </a:lnTo>
                <a:lnTo>
                  <a:pt x="8306454" y="732468"/>
                </a:lnTo>
                <a:lnTo>
                  <a:pt x="8258302" y="742188"/>
                </a:lnTo>
                <a:lnTo>
                  <a:pt x="123697" y="742188"/>
                </a:lnTo>
                <a:lnTo>
                  <a:pt x="75550" y="732468"/>
                </a:lnTo>
                <a:lnTo>
                  <a:pt x="36231" y="705961"/>
                </a:lnTo>
                <a:lnTo>
                  <a:pt x="9721" y="666642"/>
                </a:lnTo>
                <a:lnTo>
                  <a:pt x="0" y="618489"/>
                </a:lnTo>
                <a:lnTo>
                  <a:pt x="0" y="12369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371" y="2133988"/>
            <a:ext cx="3630745" cy="280564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8288528" y="0"/>
                </a:moveTo>
                <a:lnTo>
                  <a:pt x="93472" y="0"/>
                </a:lnTo>
                <a:lnTo>
                  <a:pt x="57087" y="7354"/>
                </a:lnTo>
                <a:lnTo>
                  <a:pt x="27376" y="27400"/>
                </a:lnTo>
                <a:lnTo>
                  <a:pt x="7345" y="57114"/>
                </a:lnTo>
                <a:lnTo>
                  <a:pt x="0" y="93472"/>
                </a:lnTo>
                <a:lnTo>
                  <a:pt x="0" y="467359"/>
                </a:lnTo>
                <a:lnTo>
                  <a:pt x="7345" y="503717"/>
                </a:lnTo>
                <a:lnTo>
                  <a:pt x="27376" y="533431"/>
                </a:lnTo>
                <a:lnTo>
                  <a:pt x="57087" y="553477"/>
                </a:lnTo>
                <a:lnTo>
                  <a:pt x="93472" y="560832"/>
                </a:lnTo>
                <a:lnTo>
                  <a:pt x="8288528" y="560832"/>
                </a:lnTo>
                <a:lnTo>
                  <a:pt x="8324885" y="553477"/>
                </a:lnTo>
                <a:lnTo>
                  <a:pt x="8354599" y="533431"/>
                </a:lnTo>
                <a:lnTo>
                  <a:pt x="8374645" y="503717"/>
                </a:lnTo>
                <a:lnTo>
                  <a:pt x="8382000" y="467359"/>
                </a:lnTo>
                <a:lnTo>
                  <a:pt x="8382000" y="93472"/>
                </a:lnTo>
                <a:lnTo>
                  <a:pt x="8374645" y="57114"/>
                </a:lnTo>
                <a:lnTo>
                  <a:pt x="8354599" y="27400"/>
                </a:lnTo>
                <a:lnTo>
                  <a:pt x="8324885" y="7354"/>
                </a:lnTo>
                <a:lnTo>
                  <a:pt x="828852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371" y="2133988"/>
            <a:ext cx="3630745" cy="280564"/>
          </a:xfrm>
          <a:custGeom>
            <a:avLst/>
            <a:gdLst/>
            <a:ahLst/>
            <a:cxnLst/>
            <a:rect l="l" t="t" r="r" b="b"/>
            <a:pathLst>
              <a:path w="8382000" h="561339">
                <a:moveTo>
                  <a:pt x="0" y="93472"/>
                </a:moveTo>
                <a:lnTo>
                  <a:pt x="7345" y="57114"/>
                </a:lnTo>
                <a:lnTo>
                  <a:pt x="27376" y="27400"/>
                </a:lnTo>
                <a:lnTo>
                  <a:pt x="57087" y="7354"/>
                </a:lnTo>
                <a:lnTo>
                  <a:pt x="93472" y="0"/>
                </a:lnTo>
                <a:lnTo>
                  <a:pt x="8288528" y="0"/>
                </a:lnTo>
                <a:lnTo>
                  <a:pt x="8324885" y="7354"/>
                </a:lnTo>
                <a:lnTo>
                  <a:pt x="8354599" y="27400"/>
                </a:lnTo>
                <a:lnTo>
                  <a:pt x="8374645" y="57114"/>
                </a:lnTo>
                <a:lnTo>
                  <a:pt x="8382000" y="93472"/>
                </a:lnTo>
                <a:lnTo>
                  <a:pt x="8382000" y="467359"/>
                </a:lnTo>
                <a:lnTo>
                  <a:pt x="8374645" y="503717"/>
                </a:lnTo>
                <a:lnTo>
                  <a:pt x="8354599" y="533431"/>
                </a:lnTo>
                <a:lnTo>
                  <a:pt x="8324885" y="553477"/>
                </a:lnTo>
                <a:lnTo>
                  <a:pt x="8288528" y="560832"/>
                </a:lnTo>
                <a:lnTo>
                  <a:pt x="93472" y="560832"/>
                </a:lnTo>
                <a:lnTo>
                  <a:pt x="57087" y="553477"/>
                </a:lnTo>
                <a:lnTo>
                  <a:pt x="27376" y="533431"/>
                </a:lnTo>
                <a:lnTo>
                  <a:pt x="7345" y="503717"/>
                </a:lnTo>
                <a:lnTo>
                  <a:pt x="0" y="467359"/>
                </a:lnTo>
                <a:lnTo>
                  <a:pt x="0" y="9347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148" y="903587"/>
            <a:ext cx="3596968" cy="149321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6407"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B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in đậm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bao trong các &lt;b&gt; </a:t>
            </a:r>
            <a:r>
              <a:rPr dirty="0">
                <a:latin typeface="Arial"/>
                <a:cs typeface="Arial"/>
              </a:rPr>
              <a:t>và &lt;/ </a:t>
            </a:r>
            <a:r>
              <a:rPr spc="-2" dirty="0">
                <a:latin typeface="Arial"/>
                <a:cs typeface="Arial"/>
              </a:rPr>
              <a:t>b&gt;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11421" indent="-6129"/>
            <a:r>
              <a:rPr spc="-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i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in </a:t>
            </a:r>
            <a:r>
              <a:rPr spc="-4" dirty="0">
                <a:latin typeface="Arial"/>
                <a:cs typeface="Arial"/>
              </a:rPr>
              <a:t>nghiêng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bao trong các &lt;i&gt; </a:t>
            </a:r>
            <a:r>
              <a:rPr dirty="0">
                <a:latin typeface="Arial"/>
                <a:cs typeface="Arial"/>
              </a:rPr>
              <a:t>và &lt;/ </a:t>
            </a:r>
            <a:r>
              <a:rPr spc="-2" dirty="0">
                <a:latin typeface="Arial"/>
                <a:cs typeface="Arial"/>
              </a:rPr>
              <a:t>i&gt;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1421" marR="35936">
              <a:lnSpc>
                <a:spcPts val="864"/>
              </a:lnSpc>
            </a:pPr>
            <a:r>
              <a:rPr spc="-2" dirty="0">
                <a:latin typeface="Calibri"/>
                <a:cs typeface="Calibri"/>
              </a:rPr>
              <a:t>Thẻ SMALL </a:t>
            </a:r>
            <a:r>
              <a:rPr spc="-2" dirty="0">
                <a:latin typeface="Arial"/>
                <a:cs typeface="Arial"/>
              </a:rPr>
              <a:t>làm </a:t>
            </a:r>
            <a:r>
              <a:rPr dirty="0">
                <a:latin typeface="Arial"/>
                <a:cs typeface="Arial"/>
              </a:rPr>
              <a:t>cho văn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spc="-4" dirty="0">
                <a:latin typeface="Arial"/>
                <a:cs typeface="Arial"/>
              </a:rPr>
              <a:t>xuất </a:t>
            </a:r>
            <a:r>
              <a:rPr spc="-2" dirty="0">
                <a:latin typeface="Arial"/>
                <a:cs typeface="Arial"/>
              </a:rPr>
              <a:t>hiện nhỏ hơn trong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spc="-4" dirty="0">
                <a:latin typeface="Arial"/>
                <a:cs typeface="Arial"/>
              </a:rPr>
              <a:t>bao  </a:t>
            </a:r>
            <a:r>
              <a:rPr spc="-2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&lt;small&gt; </a:t>
            </a:r>
            <a:r>
              <a:rPr dirty="0">
                <a:latin typeface="Arial"/>
                <a:cs typeface="Arial"/>
              </a:rPr>
              <a:t>và &lt;/ </a:t>
            </a:r>
            <a:r>
              <a:rPr spc="-2" dirty="0">
                <a:latin typeface="Arial"/>
                <a:cs typeface="Arial"/>
              </a:rPr>
              <a:t>small&gt;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thẻ.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7522" marR="2229">
              <a:lnSpc>
                <a:spcPts val="864"/>
              </a:lnSpc>
              <a:spcBef>
                <a:spcPts val="763"/>
              </a:spcBef>
            </a:pPr>
            <a:r>
              <a:rPr spc="-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U </a:t>
            </a:r>
            <a:r>
              <a:rPr spc="-2" dirty="0">
                <a:latin typeface="Arial"/>
                <a:cs typeface="Arial"/>
              </a:rPr>
              <a:t>nhấn mạnh </a:t>
            </a:r>
            <a:r>
              <a:rPr spc="-4" dirty="0">
                <a:latin typeface="Calibri"/>
                <a:cs typeface="Calibri"/>
              </a:rPr>
              <a:t>(gạch </a:t>
            </a:r>
            <a:r>
              <a:rPr dirty="0">
                <a:latin typeface="Calibri"/>
                <a:cs typeface="Calibri"/>
              </a:rPr>
              <a:t>chân)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bao trong </a:t>
            </a:r>
            <a:r>
              <a:rPr dirty="0">
                <a:latin typeface="Arial"/>
                <a:cs typeface="Arial"/>
              </a:rPr>
              <a:t>các &lt;u&gt; và &lt;/ </a:t>
            </a:r>
            <a:r>
              <a:rPr spc="-2" dirty="0">
                <a:latin typeface="Arial"/>
                <a:cs typeface="Arial"/>
              </a:rPr>
              <a:t>u&gt;  thẻ.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350" y="368531"/>
            <a:ext cx="23938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</a:t>
            </a:r>
            <a:r>
              <a:rPr spc="2" dirty="0">
                <a:latin typeface="Calibri"/>
                <a:cs typeface="Calibri"/>
              </a:rPr>
              <a:t>thường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2" dirty="0">
                <a:latin typeface="Calibri"/>
                <a:cs typeface="Calibri"/>
              </a:rPr>
              <a:t>dụng như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4761"/>
            <a:ext cx="3819544" cy="36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85313"/>
            <a:ext cx="12597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ĐỊNH DẠNG</a:t>
            </a:r>
            <a:r>
              <a:rPr lang="vi-VN" spc="-33" dirty="0"/>
              <a:t> </a:t>
            </a:r>
            <a:r>
              <a:rPr lang="vi-VN" spc="-2" dirty="0"/>
              <a:t>3-5</a:t>
            </a:r>
            <a:endParaRPr lang="vi-VN" spc="-2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310855" cy="168820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2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phần tử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cơ</a:t>
            </a:r>
            <a:r>
              <a:rPr spc="-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42"/>
              </a:spcBef>
            </a:pPr>
            <a:r>
              <a:rPr sz="700" spc="-2" dirty="0">
                <a:latin typeface="Calibri"/>
                <a:cs typeface="Calibri"/>
              </a:rPr>
              <a:t>&lt;!DOCTYPE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&lt;html&gt;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2" dirty="0">
                <a:latin typeface="Calibri"/>
                <a:cs typeface="Calibri"/>
              </a:rPr>
              <a:t>&lt;head&gt;</a:t>
            </a:r>
            <a:endParaRPr sz="700">
              <a:latin typeface="Calibri"/>
              <a:cs typeface="Calibri"/>
            </a:endParaRPr>
          </a:p>
          <a:p>
            <a:pPr marL="86358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&lt;title&gt;Formats&lt;/title&gt;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&lt;/head&gt;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&lt;body&gt;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&lt;h2&gt;Using </a:t>
            </a:r>
            <a:r>
              <a:rPr sz="700" spc="-2" dirty="0">
                <a:latin typeface="Calibri"/>
                <a:cs typeface="Calibri"/>
              </a:rPr>
              <a:t>HTML </a:t>
            </a:r>
            <a:r>
              <a:rPr sz="700" spc="-4" dirty="0">
                <a:latin typeface="Calibri"/>
                <a:cs typeface="Calibri"/>
              </a:rPr>
              <a:t>Formatting</a:t>
            </a:r>
            <a:r>
              <a:rPr sz="700" spc="18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Elements&lt;/h2&gt;&lt;br&gt;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&lt;b&gt;This </a:t>
            </a:r>
            <a:r>
              <a:rPr sz="700" spc="-7" dirty="0">
                <a:latin typeface="Calibri"/>
                <a:cs typeface="Calibri"/>
              </a:rPr>
              <a:t>text </a:t>
            </a:r>
            <a:r>
              <a:rPr sz="700" spc="-2" dirty="0">
                <a:latin typeface="Calibri"/>
                <a:cs typeface="Calibri"/>
              </a:rPr>
              <a:t>is </a:t>
            </a:r>
            <a:r>
              <a:rPr sz="700" spc="-4" dirty="0">
                <a:latin typeface="Calibri"/>
                <a:cs typeface="Calibri"/>
              </a:rPr>
              <a:t>displayed </a:t>
            </a:r>
            <a:r>
              <a:rPr sz="700" spc="-2" dirty="0">
                <a:latin typeface="Calibri"/>
                <a:cs typeface="Calibri"/>
              </a:rPr>
              <a:t>in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bold.&lt;/b&gt;&lt;br&gt;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&lt;i&gt;This </a:t>
            </a:r>
            <a:r>
              <a:rPr sz="700" spc="-7" dirty="0">
                <a:latin typeface="Calibri"/>
                <a:cs typeface="Calibri"/>
              </a:rPr>
              <a:t>text </a:t>
            </a:r>
            <a:r>
              <a:rPr sz="700" spc="-2" dirty="0">
                <a:latin typeface="Calibri"/>
                <a:cs typeface="Calibri"/>
              </a:rPr>
              <a:t>is </a:t>
            </a:r>
            <a:r>
              <a:rPr sz="700" spc="-4" dirty="0">
                <a:latin typeface="Calibri"/>
                <a:cs typeface="Calibri"/>
              </a:rPr>
              <a:t>displayed </a:t>
            </a:r>
            <a:r>
              <a:rPr sz="700" spc="-2" dirty="0">
                <a:latin typeface="Calibri"/>
                <a:cs typeface="Calibri"/>
              </a:rPr>
              <a:t>in</a:t>
            </a:r>
            <a:r>
              <a:rPr sz="700" spc="-9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italic.&lt;/i&gt;&lt;br&gt;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4" dirty="0">
                <a:latin typeface="Calibri"/>
                <a:cs typeface="Calibri"/>
              </a:rPr>
              <a:t>&lt;u&gt;This </a:t>
            </a:r>
            <a:r>
              <a:rPr sz="700" spc="-7" dirty="0">
                <a:latin typeface="Calibri"/>
                <a:cs typeface="Calibri"/>
              </a:rPr>
              <a:t>text </a:t>
            </a:r>
            <a:r>
              <a:rPr sz="700" spc="-2" dirty="0">
                <a:latin typeface="Calibri"/>
                <a:cs typeface="Calibri"/>
              </a:rPr>
              <a:t>is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underlined.&lt;/u&gt;&lt;br&gt;</a:t>
            </a:r>
            <a:endParaRPr sz="700">
              <a:latin typeface="Calibri"/>
              <a:cs typeface="Calibri"/>
            </a:endParaRPr>
          </a:p>
          <a:p>
            <a:pPr marL="86358"/>
            <a:r>
              <a:rPr sz="700" spc="-2" dirty="0">
                <a:latin typeface="Calibri"/>
                <a:cs typeface="Calibri"/>
              </a:rPr>
              <a:t>&lt;small&gt;This </a:t>
            </a:r>
            <a:r>
              <a:rPr sz="700" spc="-7" dirty="0">
                <a:latin typeface="Calibri"/>
                <a:cs typeface="Calibri"/>
              </a:rPr>
              <a:t>text </a:t>
            </a:r>
            <a:r>
              <a:rPr sz="700" spc="-2" dirty="0">
                <a:latin typeface="Calibri"/>
                <a:cs typeface="Calibri"/>
              </a:rPr>
              <a:t>is </a:t>
            </a:r>
            <a:r>
              <a:rPr sz="700" spc="-4" dirty="0">
                <a:latin typeface="Calibri"/>
                <a:cs typeface="Calibri"/>
              </a:rPr>
              <a:t>displayed</a:t>
            </a:r>
            <a:r>
              <a:rPr sz="700" spc="-9" dirty="0">
                <a:latin typeface="Calibri"/>
                <a:cs typeface="Calibri"/>
              </a:rPr>
              <a:t> smaller.&lt;/small&gt;</a:t>
            </a:r>
            <a:endParaRPr sz="700">
              <a:latin typeface="Calibri"/>
              <a:cs typeface="Calibri"/>
            </a:endParaRPr>
          </a:p>
          <a:p>
            <a:pPr marL="45408"/>
            <a:r>
              <a:rPr sz="700" spc="-4" dirty="0">
                <a:latin typeface="Calibri"/>
                <a:cs typeface="Calibri"/>
              </a:rPr>
              <a:t>&lt;/body&gt;</a:t>
            </a:r>
            <a:endParaRPr sz="700">
              <a:latin typeface="Calibri"/>
              <a:cs typeface="Calibri"/>
            </a:endParaRPr>
          </a:p>
          <a:p>
            <a:pPr marL="5571"/>
            <a:r>
              <a:rPr sz="700" spc="-4" dirty="0">
                <a:latin typeface="Calibri"/>
                <a:cs typeface="Calibri"/>
              </a:rPr>
              <a:t>&lt;/html&gt;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3992" y="862103"/>
            <a:ext cx="1739606" cy="1506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108</TotalTime>
  <Words>2525</Words>
  <Application>Microsoft Office PowerPoint</Application>
  <PresentationFormat>Custom</PresentationFormat>
  <Paragraphs>372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Theme1</vt:lpstr>
      <vt:lpstr>PowerPoint Presentation</vt:lpstr>
      <vt:lpstr>MỤC TIÊU</vt:lpstr>
      <vt:lpstr>GIỚI THIỆU</vt:lpstr>
      <vt:lpstr>CÁC THẺ TIÊU ĐỀ 1-2</vt:lpstr>
      <vt:lpstr>CÁC THẺ TIÊU ĐỀ 2-2</vt:lpstr>
      <vt:lpstr>PHẦN TỬ HGROUP</vt:lpstr>
      <vt:lpstr>ĐỊNH DẠNG 1-5</vt:lpstr>
      <vt:lpstr>ĐỊNH DẠNG 2-5</vt:lpstr>
      <vt:lpstr>ĐỊNH DẠNG 3-5</vt:lpstr>
      <vt:lpstr>ĐỊNH DẠNG 4-5</vt:lpstr>
      <vt:lpstr>ĐỊNH DẠNG 5-5</vt:lpstr>
      <vt:lpstr>ĐỊNH DẠNG VĂN BẢN TRƯỚC VÀ ĐƠN 1-2</vt:lpstr>
      <vt:lpstr>ĐỊNH VĂN BẢN TRƯỚC VÀ ĐƠN 2-2</vt:lpstr>
      <vt:lpstr>ĐỊNH DẠNG MỘT KHỐI- BLOCKQUOTE</vt:lpstr>
      <vt:lpstr>DANH SÁCH</vt:lpstr>
      <vt:lpstr>DANH SÁCH CÓ THỨ TỰ 1-2</vt:lpstr>
      <vt:lpstr>DANH SÁCH CÓ THỨ TỰ 2-2</vt:lpstr>
      <vt:lpstr>DANH SÁCH KHÔNG CÓ THỨ TỰ 1-3</vt:lpstr>
      <vt:lpstr>DANH SÁCH KHÔNG CÓ THỨ TỰ 2-3</vt:lpstr>
      <vt:lpstr>DANH SÁCH KHÔNG CÓ THỨ TỰ 3-3</vt:lpstr>
      <vt:lpstr>DANH SÁCH TỰ ĐỊNH NGHĨA 1-3</vt:lpstr>
      <vt:lpstr>DANH SÁCH TỰ ĐỊNH NGHĨA 2-3</vt:lpstr>
      <vt:lpstr>DANH SÁCH TỰ ĐỊNH NGHĨA 3-3</vt:lpstr>
      <vt:lpstr>MÀU NỀN VÀ MÀU CHỮ 1-2</vt:lpstr>
      <vt:lpstr>MÀU NỀN VÀ MÀU CHỮ 2-2</vt:lpstr>
      <vt:lpstr>TỆP HÌNH ẢNH NỀN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</dc:title>
  <dc:creator>Lại Đức Chung</dc:creator>
  <cp:lastModifiedBy>Trung Hoàng</cp:lastModifiedBy>
  <cp:revision>4</cp:revision>
  <dcterms:created xsi:type="dcterms:W3CDTF">2017-10-24T03:26:59Z</dcterms:created>
  <dcterms:modified xsi:type="dcterms:W3CDTF">2017-10-25T09:53:16Z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